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3" r:id="rId5"/>
  </p:sldMasterIdLst>
  <p:notesMasterIdLst>
    <p:notesMasterId r:id="rId19"/>
  </p:notesMasterIdLst>
  <p:handoutMasterIdLst>
    <p:handoutMasterId r:id="rId20"/>
  </p:handoutMasterIdLst>
  <p:sldIdLst>
    <p:sldId id="321" r:id="rId6"/>
    <p:sldId id="323" r:id="rId7"/>
    <p:sldId id="322" r:id="rId8"/>
    <p:sldId id="325" r:id="rId9"/>
    <p:sldId id="324" r:id="rId10"/>
    <p:sldId id="275" r:id="rId11"/>
    <p:sldId id="276" r:id="rId12"/>
    <p:sldId id="277" r:id="rId13"/>
    <p:sldId id="278" r:id="rId14"/>
    <p:sldId id="280" r:id="rId15"/>
    <p:sldId id="319" r:id="rId16"/>
    <p:sldId id="320" r:id="rId17"/>
    <p:sldId id="292" r:id="rId18"/>
  </p:sldIdLst>
  <p:sldSz cx="9144000" cy="5143500" type="screen16x9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3" autoAdjust="0"/>
    <p:restoredTop sz="88652" autoAdjust="0"/>
  </p:normalViewPr>
  <p:slideViewPr>
    <p:cSldViewPr snapToGrid="0" snapToObjects="1">
      <p:cViewPr varScale="1">
        <p:scale>
          <a:sx n="110" d="100"/>
          <a:sy n="110" d="100"/>
        </p:scale>
        <p:origin x="-848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 snapToGrid="0" snapToObjects="1">
      <p:cViewPr varScale="1">
        <p:scale>
          <a:sx n="69" d="100"/>
          <a:sy n="69" d="100"/>
        </p:scale>
        <p:origin x="3019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spPr>
            <a:solidFill>
              <a:srgbClr val="8A207E"/>
            </a:solidFill>
            <a:ln>
              <a:solidFill>
                <a:srgbClr val="8A207E"/>
              </a:solidFill>
            </a:ln>
            <a:effectLst/>
            <a:sp3d>
              <a:contourClr>
                <a:srgbClr val="8A207E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Data!$D$47:$D$52</c:f>
              <c:strCache>
                <c:ptCount val="6"/>
                <c:pt idx="0">
                  <c:v>Behov - mål - løsning</c:v>
                </c:pt>
                <c:pt idx="1">
                  <c:v>Organisering og styring</c:v>
                </c:pt>
                <c:pt idx="2">
                  <c:v>Usikkerhet</c:v>
                </c:pt>
                <c:pt idx="3">
                  <c:v>Gevinstrealisering</c:v>
                </c:pt>
                <c:pt idx="4">
                  <c:v>IT-politiske føringer</c:v>
                </c:pt>
                <c:pt idx="5">
                  <c:v>Konkurransestrategi</c:v>
                </c:pt>
              </c:strCache>
            </c:strRef>
          </c:cat>
          <c:val>
            <c:numRef>
              <c:f>Data!$E$47:$E$52</c:f>
              <c:numCache>
                <c:formatCode>0</c:formatCode>
                <c:ptCount val="6"/>
                <c:pt idx="0">
                  <c:v>15.0</c:v>
                </c:pt>
                <c:pt idx="1">
                  <c:v>13.0</c:v>
                </c:pt>
                <c:pt idx="2">
                  <c:v>4.0</c:v>
                </c:pt>
                <c:pt idx="3">
                  <c:v>4.0</c:v>
                </c:pt>
                <c:pt idx="4">
                  <c:v>3.0</c:v>
                </c:pt>
                <c:pt idx="5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065142136"/>
        <c:axId val="-2031715704"/>
        <c:axId val="0"/>
      </c:bar3DChart>
      <c:catAx>
        <c:axId val="-2065142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2031715704"/>
        <c:crosses val="autoZero"/>
        <c:auto val="1"/>
        <c:lblAlgn val="ctr"/>
        <c:lblOffset val="100"/>
        <c:noMultiLvlLbl val="0"/>
      </c:catAx>
      <c:valAx>
        <c:axId val="-20317157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65142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3D26CD-AE37-CC40-AE56-378E8467D01F}" type="datetimeFigureOut">
              <a:rPr lang="en-US" smtClean="0"/>
              <a:t>17/10/16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90794F-F623-AC4B-A67A-A15E9471B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71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67828-94CA-5746-BB81-61CFA465D8A7}" type="datetimeFigureOut">
              <a:rPr lang="en-US" smtClean="0"/>
              <a:t>17/10/16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557AA-E6DC-5E4C-AA1D-FD85B42F5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3035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nb-NO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«Enda et supperåd!»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nb-NO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Kommentar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557AA-E6DC-5E4C-AA1D-FD85B42F58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838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/>
              <a:t>Altinn</a:t>
            </a:r>
            <a:r>
              <a:rPr lang="nb-NO" dirty="0"/>
              <a:t> for utenlandske brukere er ingen hindring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557AA-E6DC-5E4C-AA1D-FD85B42F58B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447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557AA-E6DC-5E4C-AA1D-FD85B42F58B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960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Maks 3 uker fra vi mottar grunnlagsdokumenter til vi sender anbefalingsbrev!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Sekretariat: Hans, Elin og Ragnhild (+ ny: Nina)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557AA-E6DC-5E4C-AA1D-FD85B42F58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94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Sier noe om på hvilke områder vi oppfatter at</a:t>
            </a:r>
            <a:r>
              <a:rPr lang="nb-NO" baseline="0" dirty="0" smtClean="0"/>
              <a:t> svakheter/forbedringsmuligheter er størst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557AA-E6DC-5E4C-AA1D-FD85B42F58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92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Kun 5 hadde</a:t>
            </a:r>
            <a:r>
              <a:rPr lang="nb-NO" baseline="0" dirty="0" smtClean="0"/>
              <a:t> kvantifisert nytte. Annet (datasenter). Noen (hvor mange?) har som mål å lage felleskomponent.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557AA-E6DC-5E4C-AA1D-FD85B42F58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428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NB: Rådene er mer konkrete enn det som vises her (anonymisering). Stor forskjell i modenhet til organisasjoner som</a:t>
            </a:r>
            <a:r>
              <a:rPr lang="nb-NO" baseline="0" dirty="0" smtClean="0"/>
              <a:t> kommer til oss.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557AA-E6DC-5E4C-AA1D-FD85B42F58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645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557AA-E6DC-5E4C-AA1D-FD85B42F58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165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400" dirty="0" smtClean="0"/>
              <a:t>Klar prosjektstyringsmodell.</a:t>
            </a:r>
          </a:p>
          <a:p>
            <a:r>
              <a:rPr lang="nb-NO" sz="1400" dirty="0" smtClean="0"/>
              <a:t>Alle skal med, men ikke i styringsgruppa!</a:t>
            </a:r>
          </a:p>
          <a:p>
            <a:endParaRPr lang="nb-NO" sz="1400" dirty="0"/>
          </a:p>
          <a:p>
            <a:r>
              <a:rPr lang="nb-NO" sz="1400" dirty="0" smtClean="0"/>
              <a:t>«Vi vet hva brukerne vil ha?»</a:t>
            </a:r>
          </a:p>
          <a:p>
            <a:r>
              <a:rPr lang="nb-NO" sz="1400" dirty="0" smtClean="0"/>
              <a:t>Få med reelle brukere.</a:t>
            </a:r>
            <a:endParaRPr lang="nb-NO" sz="14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557AA-E6DC-5E4C-AA1D-FD85B42F58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208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557AA-E6DC-5E4C-AA1D-FD85B42F58B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0369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557AA-E6DC-5E4C-AA1D-FD85B42F58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632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8613" y="244028"/>
            <a:ext cx="8358010" cy="659182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28613" y="1746251"/>
            <a:ext cx="8358187" cy="28575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328613" y="1258888"/>
            <a:ext cx="8358187" cy="487362"/>
          </a:xfrm>
        </p:spPr>
        <p:txBody>
          <a:bodyPr/>
          <a:lstStyle>
            <a:lvl1pPr marL="0" indent="0">
              <a:buNone/>
              <a:defRPr b="1" i="1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888285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1099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kstside med to spalt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95249"/>
            <a:ext cx="4038600" cy="282892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700" b="0" i="0"/>
            </a:lvl1pPr>
            <a:lvl2pPr marL="457200" indent="0">
              <a:buFont typeface="Arial"/>
              <a:buNone/>
              <a:defRPr sz="1700"/>
            </a:lvl2pPr>
            <a:lvl3pPr marL="914400" indent="0" algn="l">
              <a:buFont typeface="Arial"/>
              <a:buNone/>
              <a:defRPr sz="1700"/>
            </a:lvl3pPr>
            <a:lvl4pPr marL="1371600" indent="0">
              <a:buFont typeface="Arial"/>
              <a:buNone/>
              <a:defRPr sz="1700"/>
            </a:lvl4pPr>
            <a:lvl5pPr marL="1828800" indent="0">
              <a:buFont typeface="Arial"/>
              <a:buNone/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95249"/>
            <a:ext cx="4038600" cy="282892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700" b="0" i="0"/>
            </a:lvl1pPr>
            <a:lvl2pPr marL="457200" indent="0">
              <a:buNone/>
              <a:defRPr sz="1700"/>
            </a:lvl2pPr>
            <a:lvl3pPr marL="914400" indent="0">
              <a:buNone/>
              <a:defRPr sz="1700"/>
            </a:lvl3pPr>
            <a:lvl4pPr marL="1371600" indent="0">
              <a:buNone/>
              <a:defRPr sz="1700"/>
            </a:lvl4pPr>
            <a:lvl5pPr marL="1828800" indent="0">
              <a:buNone/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939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liste med elem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7200" y="1740730"/>
            <a:ext cx="6807200" cy="2648765"/>
          </a:xfrm>
        </p:spPr>
        <p:txBody>
          <a:bodyPr/>
          <a:lstStyle>
            <a:lvl1pPr marL="342900" indent="-342900">
              <a:buFont typeface="Arial"/>
              <a:buChar char="•"/>
              <a:defRPr b="0"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57200" y="1346200"/>
            <a:ext cx="6807200" cy="394530"/>
          </a:xfrm>
        </p:spPr>
        <p:txBody>
          <a:bodyPr/>
          <a:lstStyle>
            <a:lvl1pPr marL="0" indent="0" algn="l">
              <a:buFontTx/>
              <a:buNone/>
              <a:defRPr b="1" i="1"/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91558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liste uten elem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idx="12"/>
          </p:nvPr>
        </p:nvSpPr>
        <p:spPr>
          <a:xfrm>
            <a:off x="457200" y="1746204"/>
            <a:ext cx="8229600" cy="2643291"/>
          </a:xfrm>
        </p:spPr>
        <p:txBody>
          <a:bodyPr/>
          <a:lstStyle>
            <a:lvl1pPr marL="342900" indent="-342900">
              <a:buFont typeface="Arial"/>
              <a:buChar char="•"/>
              <a:defRPr b="0" baseline="0"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57200" y="1346201"/>
            <a:ext cx="8229600" cy="400003"/>
          </a:xfrm>
        </p:spPr>
        <p:txBody>
          <a:bodyPr wrap="square"/>
          <a:lstStyle>
            <a:lvl1pPr>
              <a:buFontTx/>
              <a:buNone/>
              <a:defRPr b="1" i="1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10798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unkliste med elem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7200" y="1341495"/>
            <a:ext cx="6807200" cy="30480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430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s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963" y="1228725"/>
            <a:ext cx="7181850" cy="1063625"/>
          </a:xfrm>
        </p:spPr>
        <p:txBody>
          <a:bodyPr/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295" y="2292160"/>
            <a:ext cx="7181809" cy="2138748"/>
          </a:xfrm>
        </p:spPr>
        <p:txBody>
          <a:bodyPr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340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uten elem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34295" y="2028177"/>
            <a:ext cx="8229600" cy="2439988"/>
          </a:xfrm>
        </p:spPr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519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kside 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8121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kside 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5319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slideLayout" Target="../slideLayouts/slideLayout10.xml"/><Relationship Id="rId6" Type="http://schemas.openxmlformats.org/officeDocument/2006/relationships/theme" Target="../theme/theme2.xml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078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50608"/>
            <a:ext cx="8229600" cy="3323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960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0" r:id="rId3"/>
    <p:sldLayoutId id="2147483660" r:id="rId4"/>
    <p:sldLayoutId id="2147483663" r:id="rId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400" kern="1200">
          <a:solidFill>
            <a:srgbClr val="660066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2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200" b="0" i="0" kern="1200" baseline="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2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200" b="0" i="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2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295" y="1229038"/>
            <a:ext cx="7181809" cy="10631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295" y="2292159"/>
            <a:ext cx="7181809" cy="25681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text</a:t>
            </a:r>
            <a:r>
              <a:rPr lang="nb-NO" dirty="0"/>
              <a:t> styles</a:t>
            </a:r>
          </a:p>
          <a:p>
            <a:pPr lvl="1"/>
            <a:r>
              <a:rPr lang="nb-NO" dirty="0"/>
              <a:t>Second </a:t>
            </a:r>
            <a:r>
              <a:rPr lang="nb-NO" dirty="0" err="1"/>
              <a:t>level</a:t>
            </a:r>
            <a:endParaRPr lang="nb-NO" dirty="0"/>
          </a:p>
          <a:p>
            <a:pPr lvl="2"/>
            <a:r>
              <a:rPr lang="nb-NO" dirty="0"/>
              <a:t>Third </a:t>
            </a:r>
            <a:r>
              <a:rPr lang="nb-NO" dirty="0" err="1"/>
              <a:t>level</a:t>
            </a:r>
            <a:endParaRPr lang="nb-NO" dirty="0"/>
          </a:p>
          <a:p>
            <a:pPr lvl="3"/>
            <a:r>
              <a:rPr lang="nb-NO" dirty="0" err="1"/>
              <a:t>Fourth</a:t>
            </a:r>
            <a:r>
              <a:rPr lang="nb-NO" dirty="0"/>
              <a:t> </a:t>
            </a:r>
            <a:r>
              <a:rPr lang="nb-NO" dirty="0" err="1"/>
              <a:t>level</a:t>
            </a:r>
            <a:endParaRPr lang="nb-NO" dirty="0"/>
          </a:p>
          <a:p>
            <a:pPr lvl="4"/>
            <a:r>
              <a:rPr lang="nb-NO" dirty="0"/>
              <a:t>Fifth </a:t>
            </a:r>
            <a:r>
              <a:rPr lang="nb-NO" dirty="0" err="1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93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1" r:id="rId2"/>
    <p:sldLayoutId id="2147483656" r:id="rId3"/>
    <p:sldLayoutId id="2147483659" r:id="rId4"/>
    <p:sldLayoutId id="2147483664" r:id="rId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400" kern="1200">
          <a:solidFill>
            <a:srgbClr val="660066"/>
          </a:solidFill>
          <a:latin typeface="Arial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800" b="0" i="1" kern="1200">
          <a:solidFill>
            <a:schemeClr val="tx1"/>
          </a:solidFill>
          <a:latin typeface="Arial"/>
          <a:ea typeface="+mn-ea"/>
          <a:cs typeface="Arial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b="0" i="1" kern="1200">
          <a:solidFill>
            <a:schemeClr val="tx1"/>
          </a:solidFill>
          <a:latin typeface="Arial"/>
          <a:ea typeface="+mn-ea"/>
          <a:cs typeface="Arial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2800" b="0" i="1" kern="1200">
          <a:solidFill>
            <a:schemeClr val="tx1"/>
          </a:solidFill>
          <a:latin typeface="Arial"/>
          <a:ea typeface="+mn-ea"/>
          <a:cs typeface="Arial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800" b="0" i="1" kern="1200">
          <a:solidFill>
            <a:schemeClr val="tx1"/>
          </a:solidFill>
          <a:latin typeface="Arial"/>
          <a:ea typeface="+mn-ea"/>
          <a:cs typeface="Arial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2800" b="0" i="1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295" y="1229038"/>
            <a:ext cx="7378881" cy="1377313"/>
          </a:xfrm>
        </p:spPr>
        <p:txBody>
          <a:bodyPr>
            <a:normAutofit fontScale="90000"/>
          </a:bodyPr>
          <a:lstStyle/>
          <a:p>
            <a:pPr algn="ctr"/>
            <a:r>
              <a:rPr lang="nb-NO" sz="3600" dirty="0"/>
              <a:t>Hva har vi sett? </a:t>
            </a:r>
            <a:br>
              <a:rPr lang="nb-NO" sz="3600" dirty="0"/>
            </a:br>
            <a:r>
              <a:rPr lang="nb-NO" sz="3600" dirty="0"/>
              <a:t>Hvilke råd har vi gitt?</a:t>
            </a:r>
            <a:br>
              <a:rPr lang="nb-NO" sz="3600" dirty="0"/>
            </a:br>
            <a:r>
              <a:rPr lang="nb-NO" sz="3600" dirty="0" smtClean="0"/>
              <a:t>Hjelper rådene?</a:t>
            </a:r>
            <a:endParaRPr lang="nb-N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294" y="2606351"/>
            <a:ext cx="7378881" cy="2297500"/>
          </a:xfrm>
        </p:spPr>
        <p:txBody>
          <a:bodyPr vert="horz" lIns="91440" tIns="45720" rIns="91440" bIns="45720" rtlCol="0" anchor="t">
            <a:noAutofit/>
          </a:bodyPr>
          <a:lstStyle/>
          <a:p>
            <a:endParaRPr lang="en-US" sz="2400" i="0" dirty="0" smtClean="0">
              <a:solidFill>
                <a:srgbClr val="660066"/>
              </a:solidFill>
              <a:ea typeface="+mj-ea"/>
              <a:cs typeface="+mj-cs"/>
            </a:endParaRPr>
          </a:p>
          <a:p>
            <a:endParaRPr lang="en-US" sz="2400" i="0" dirty="0" smtClean="0">
              <a:solidFill>
                <a:srgbClr val="660066"/>
              </a:solidFill>
              <a:ea typeface="+mj-ea"/>
              <a:cs typeface="+mj-cs"/>
            </a:endParaRPr>
          </a:p>
          <a:p>
            <a:pPr algn="ctr"/>
            <a:r>
              <a:rPr lang="en-US" sz="2400" i="0" dirty="0" err="1" smtClean="0">
                <a:solidFill>
                  <a:srgbClr val="660066"/>
                </a:solidFill>
                <a:ea typeface="+mj-ea"/>
                <a:cs typeface="+mj-cs"/>
              </a:rPr>
              <a:t>Magne</a:t>
            </a:r>
            <a:r>
              <a:rPr lang="en-US" sz="2400" i="0" dirty="0" smtClean="0">
                <a:solidFill>
                  <a:srgbClr val="660066"/>
                </a:solidFill>
                <a:ea typeface="+mj-ea"/>
                <a:cs typeface="+mj-cs"/>
              </a:rPr>
              <a:t> </a:t>
            </a:r>
            <a:r>
              <a:rPr lang="en-US" sz="2400" i="0" dirty="0" err="1" smtClean="0">
                <a:solidFill>
                  <a:srgbClr val="660066"/>
                </a:solidFill>
                <a:ea typeface="+mj-ea"/>
                <a:cs typeface="+mj-cs"/>
              </a:rPr>
              <a:t>Jørgensen</a:t>
            </a:r>
            <a:endParaRPr lang="en-US" sz="2400" i="0" dirty="0" smtClean="0">
              <a:solidFill>
                <a:srgbClr val="660066"/>
              </a:solidFill>
              <a:ea typeface="+mj-ea"/>
              <a:cs typeface="+mj-cs"/>
            </a:endParaRPr>
          </a:p>
          <a:p>
            <a:pPr algn="ctr"/>
            <a:r>
              <a:rPr lang="en-US" sz="2400" i="0" dirty="0" err="1" smtClean="0">
                <a:solidFill>
                  <a:srgbClr val="660066"/>
                </a:solidFill>
                <a:ea typeface="+mj-ea"/>
                <a:cs typeface="+mj-cs"/>
              </a:rPr>
              <a:t>Medlem</a:t>
            </a:r>
            <a:r>
              <a:rPr lang="en-US" sz="2400" i="0" dirty="0" smtClean="0">
                <a:solidFill>
                  <a:srgbClr val="660066"/>
                </a:solidFill>
                <a:ea typeface="+mj-ea"/>
                <a:cs typeface="+mj-cs"/>
              </a:rPr>
              <a:t> </a:t>
            </a:r>
            <a:r>
              <a:rPr lang="en-US" sz="2400" i="0" dirty="0" err="1" smtClean="0">
                <a:solidFill>
                  <a:srgbClr val="660066"/>
                </a:solidFill>
                <a:ea typeface="+mj-ea"/>
                <a:cs typeface="+mj-cs"/>
              </a:rPr>
              <a:t>av</a:t>
            </a:r>
            <a:r>
              <a:rPr lang="en-US" sz="2400" i="0" dirty="0" smtClean="0">
                <a:solidFill>
                  <a:srgbClr val="660066"/>
                </a:solidFill>
                <a:ea typeface="+mj-ea"/>
                <a:cs typeface="+mj-cs"/>
              </a:rPr>
              <a:t> </a:t>
            </a:r>
            <a:r>
              <a:rPr lang="en-US" sz="2400" i="0" dirty="0" err="1" smtClean="0">
                <a:solidFill>
                  <a:srgbClr val="660066"/>
                </a:solidFill>
                <a:ea typeface="+mj-ea"/>
                <a:cs typeface="+mj-cs"/>
              </a:rPr>
              <a:t>Digitaliseringsrådet</a:t>
            </a:r>
            <a:endParaRPr lang="en-US" sz="2400" i="0" dirty="0">
              <a:solidFill>
                <a:srgbClr val="660066"/>
              </a:solidFill>
              <a:ea typeface="+mj-ea"/>
              <a:cs typeface="+mj-cs"/>
            </a:endParaRPr>
          </a:p>
        </p:txBody>
      </p:sp>
      <p:sp>
        <p:nvSpPr>
          <p:cNvPr id="4" name="TekstSylinder 3"/>
          <p:cNvSpPr txBox="1"/>
          <p:nvPr/>
        </p:nvSpPr>
        <p:spPr>
          <a:xfrm>
            <a:off x="516294" y="4581336"/>
            <a:ext cx="483312" cy="562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95218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Føringer, muligheter og konkurransestrategi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3"/>
          </p:nvPr>
        </p:nvSpPr>
        <p:spPr>
          <a:xfrm>
            <a:off x="457200" y="1341495"/>
            <a:ext cx="6683829" cy="3048000"/>
          </a:xfrm>
        </p:spPr>
        <p:txBody>
          <a:bodyPr/>
          <a:lstStyle/>
          <a:p>
            <a:r>
              <a:rPr lang="nb-NO" dirty="0" smtClean="0"/>
              <a:t>Vurdere </a:t>
            </a:r>
            <a:r>
              <a:rPr lang="nb-NO" dirty="0" smtClean="0"/>
              <a:t>handlingsrom</a:t>
            </a:r>
          </a:p>
          <a:p>
            <a:r>
              <a:rPr lang="nb-NO" dirty="0" smtClean="0"/>
              <a:t>Bruke felleskomponenter</a:t>
            </a:r>
            <a:endParaRPr lang="nb-NO" dirty="0"/>
          </a:p>
          <a:p>
            <a:r>
              <a:rPr lang="nb-NO" dirty="0" smtClean="0"/>
              <a:t>Forberedelse til ny rolle</a:t>
            </a:r>
          </a:p>
          <a:p>
            <a:pPr lvl="1"/>
            <a:r>
              <a:rPr lang="nb-NO" dirty="0" smtClean="0"/>
              <a:t>Særlig hvis ny felleskomponent</a:t>
            </a:r>
          </a:p>
          <a:p>
            <a:r>
              <a:rPr lang="nb-NO" dirty="0" smtClean="0"/>
              <a:t>Vær pådriver for lovendringer som trengs</a:t>
            </a:r>
          </a:p>
          <a:p>
            <a:r>
              <a:rPr lang="nb-NO" dirty="0" smtClean="0"/>
              <a:t>Søk erfaringer fra andre med lignende behov/løsninger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6324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Hjelper rådene?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2"/>
          </p:nvPr>
        </p:nvSpPr>
        <p:spPr>
          <a:xfrm>
            <a:off x="457200" y="1158039"/>
            <a:ext cx="8350536" cy="3389682"/>
          </a:xfrm>
        </p:spPr>
        <p:txBody>
          <a:bodyPr>
            <a:normAutofit fontScale="92500" lnSpcReduction="10000"/>
          </a:bodyPr>
          <a:lstStyle/>
          <a:p>
            <a:r>
              <a:rPr lang="nb-NO" dirty="0" smtClean="0"/>
              <a:t>Vi skal gjøre en grundigere evaluering senere.</a:t>
            </a:r>
          </a:p>
          <a:p>
            <a:r>
              <a:rPr lang="nb-NO" dirty="0" smtClean="0"/>
              <a:t>Oppfølgingssamtalene (2-3 uker etter rådgivingen) tyder på at rådene i stor grad oppleves nyttige og følges/vil bli fulgt.</a:t>
            </a:r>
          </a:p>
          <a:p>
            <a:r>
              <a:rPr lang="nb-NO" dirty="0" smtClean="0"/>
              <a:t>Virksomhetsleder fant særlig nytte av råd og innspill relatert til:</a:t>
            </a:r>
          </a:p>
          <a:p>
            <a:pPr lvl="1"/>
            <a:r>
              <a:rPr lang="nb-NO" dirty="0" smtClean="0"/>
              <a:t>Bedre sammensetning av styringsgruppe</a:t>
            </a:r>
          </a:p>
          <a:p>
            <a:pPr lvl="1"/>
            <a:r>
              <a:rPr lang="nb-NO" dirty="0" smtClean="0"/>
              <a:t>Tidligere og bedre planlegging av innføring (bla involvering)</a:t>
            </a:r>
          </a:p>
          <a:p>
            <a:pPr lvl="1"/>
            <a:r>
              <a:rPr lang="nb-NO" dirty="0" smtClean="0"/>
              <a:t>Mer grundighet i planer (kontra rask fremdrift)</a:t>
            </a:r>
          </a:p>
          <a:p>
            <a:pPr lvl="1"/>
            <a:r>
              <a:rPr lang="nb-NO" dirty="0"/>
              <a:t>K</a:t>
            </a:r>
            <a:r>
              <a:rPr lang="nb-NO" dirty="0" smtClean="0"/>
              <a:t>onkretisering av gevinster, mål og bedre innsalg av disse</a:t>
            </a:r>
          </a:p>
          <a:p>
            <a:pPr lvl="1"/>
            <a:r>
              <a:rPr lang="nb-NO" dirty="0" smtClean="0"/>
              <a:t>Bedre prosesser for gevinstrealisering</a:t>
            </a:r>
          </a:p>
          <a:p>
            <a:pPr lvl="1"/>
            <a:r>
              <a:rPr lang="nb-NO" dirty="0" smtClean="0"/>
              <a:t>Tilbakemelding på at vi tror at prosjektet er levedyktig</a:t>
            </a:r>
          </a:p>
          <a:p>
            <a:pPr lvl="1"/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11698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Andre tilbakemeldinger </a:t>
            </a:r>
            <a:r>
              <a:rPr lang="nb-NO" smtClean="0"/>
              <a:t>fra virksomhetene</a:t>
            </a:r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Motiverende</a:t>
            </a:r>
          </a:p>
          <a:p>
            <a:r>
              <a:rPr lang="nb-NO" dirty="0" smtClean="0"/>
              <a:t>Ga energi</a:t>
            </a:r>
          </a:p>
          <a:p>
            <a:r>
              <a:rPr lang="nb-NO" dirty="0" smtClean="0"/>
              <a:t>Prosjektleder begeistret</a:t>
            </a:r>
          </a:p>
          <a:p>
            <a:r>
              <a:rPr lang="nb-NO" dirty="0" smtClean="0"/>
              <a:t>Forventet mer evaluering av prosjektets levedyktighet</a:t>
            </a:r>
          </a:p>
          <a:p>
            <a:r>
              <a:rPr lang="nb-NO" dirty="0" smtClean="0"/>
              <a:t>Følte seg privilegert med tilgang på så mye kompetanse</a:t>
            </a:r>
          </a:p>
          <a:p>
            <a:r>
              <a:rPr lang="nb-NO" dirty="0" smtClean="0"/>
              <a:t>Kunne gjerne vært mer provoserende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12549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9790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199" y="232505"/>
            <a:ext cx="8229600" cy="614070"/>
          </a:xfrm>
        </p:spPr>
        <p:txBody>
          <a:bodyPr/>
          <a:lstStyle/>
          <a:p>
            <a:r>
              <a:rPr lang="nb-NO" dirty="0" smtClean="0"/>
              <a:t>Grunnlaget for rådene vi gir</a:t>
            </a:r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2"/>
          </p:nvPr>
        </p:nvSpPr>
        <p:spPr>
          <a:xfrm>
            <a:off x="457199" y="866974"/>
            <a:ext cx="8366495" cy="3510712"/>
          </a:xfrm>
        </p:spPr>
        <p:txBody>
          <a:bodyPr>
            <a:noAutofit/>
          </a:bodyPr>
          <a:lstStyle/>
          <a:p>
            <a:r>
              <a:rPr lang="nb-NO" sz="1800" dirty="0" smtClean="0"/>
              <a:t>Vi mottar grunnlagsdokumenter fra virksomheten (ca. en uke før møte med dem): </a:t>
            </a:r>
          </a:p>
          <a:p>
            <a:pPr lvl="1"/>
            <a:r>
              <a:rPr lang="nb-NO" sz="1600" dirty="0" smtClean="0"/>
              <a:t>Prosjektforslag/bakgrunn, kravspesifikasjon, prosjektplan, arkitekturdokumenter, interessentanalyse, gevinstrealiseringsplan, status m.m.</a:t>
            </a:r>
          </a:p>
          <a:p>
            <a:r>
              <a:rPr lang="nb-NO" sz="1800" dirty="0" smtClean="0"/>
              <a:t>Rådets sekretariat (</a:t>
            </a:r>
            <a:r>
              <a:rPr lang="nb-NO" sz="1800" dirty="0" err="1" smtClean="0"/>
              <a:t>Difi</a:t>
            </a:r>
            <a:r>
              <a:rPr lang="nb-NO" sz="1800" dirty="0" smtClean="0"/>
              <a:t>) forbereder saken for rådsmedlemmene</a:t>
            </a:r>
          </a:p>
          <a:p>
            <a:r>
              <a:rPr lang="nb-NO" sz="1800" dirty="0" smtClean="0"/>
              <a:t>Rådsmedlemmene leser grunnlagsdokumenter og </a:t>
            </a:r>
            <a:r>
              <a:rPr lang="nb-NO" sz="1800" dirty="0" err="1" smtClean="0"/>
              <a:t>Difis</a:t>
            </a:r>
            <a:r>
              <a:rPr lang="nb-NO" sz="1800" dirty="0" smtClean="0"/>
              <a:t> saksforberedelse</a:t>
            </a:r>
          </a:p>
          <a:p>
            <a:r>
              <a:rPr lang="nb-NO" sz="1800" dirty="0" smtClean="0"/>
              <a:t>For-diskusjon i rådet</a:t>
            </a:r>
          </a:p>
          <a:p>
            <a:r>
              <a:rPr lang="nb-NO" sz="1800" dirty="0" smtClean="0"/>
              <a:t>Møte med virksomheten (60-90 minutter): </a:t>
            </a:r>
          </a:p>
          <a:p>
            <a:pPr lvl="1"/>
            <a:r>
              <a:rPr lang="nb-NO" sz="1600" dirty="0" smtClean="0"/>
              <a:t>Presentasjon av prosjektet, spørsmål &amp; svar, rådgiving i møtet</a:t>
            </a:r>
          </a:p>
          <a:p>
            <a:r>
              <a:rPr lang="nb-NO" sz="1800" dirty="0" smtClean="0"/>
              <a:t>Anbefalingsbrev med råd (innen 2 uker etter møtet)</a:t>
            </a:r>
          </a:p>
          <a:p>
            <a:pPr lvl="1"/>
            <a:r>
              <a:rPr lang="nb-NO" sz="1800" dirty="0" smtClean="0"/>
              <a:t>Mest om forbedringsområde, men også støtte til valg som er gjort</a:t>
            </a:r>
          </a:p>
          <a:p>
            <a:r>
              <a:rPr lang="nb-NO" sz="1800" dirty="0" smtClean="0"/>
              <a:t>Oppfølgingssamtale (2-3 uker senere)</a:t>
            </a:r>
          </a:p>
        </p:txBody>
      </p:sp>
    </p:spTree>
    <p:extLst>
      <p:ext uri="{BB962C8B-B14F-4D97-AF65-F5344CB8AC3E}">
        <p14:creationId xmlns:p14="http://schemas.microsoft.com/office/powerpoint/2010/main" val="2380782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6579"/>
            <a:ext cx="8229600" cy="857250"/>
          </a:xfrm>
        </p:spPr>
        <p:txBody>
          <a:bodyPr/>
          <a:lstStyle/>
          <a:p>
            <a:r>
              <a:rPr lang="nb-NO" dirty="0" smtClean="0"/>
              <a:t>Hva slags råd har vi gitt?</a:t>
            </a:r>
            <a:endParaRPr lang="nb-NO" dirty="0"/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9845728"/>
              </p:ext>
            </p:extLst>
          </p:nvPr>
        </p:nvGraphicFramePr>
        <p:xfrm>
          <a:off x="290528" y="953478"/>
          <a:ext cx="8165718" cy="3896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ktangel 2"/>
          <p:cNvSpPr/>
          <p:nvPr/>
        </p:nvSpPr>
        <p:spPr>
          <a:xfrm>
            <a:off x="2751014" y="1051169"/>
            <a:ext cx="5525477" cy="3301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4961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Litt om prosjektene</a:t>
            </a:r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28613" y="1180749"/>
            <a:ext cx="8358187" cy="3423002"/>
          </a:xfrm>
        </p:spPr>
        <p:txBody>
          <a:bodyPr>
            <a:normAutofit lnSpcReduction="10000"/>
          </a:bodyPr>
          <a:lstStyle/>
          <a:p>
            <a:r>
              <a:rPr lang="nb-NO" dirty="0" smtClean="0"/>
              <a:t>Gjennomsnitt budsjett: ca. 130 mill.</a:t>
            </a:r>
          </a:p>
          <a:p>
            <a:r>
              <a:rPr lang="nb-NO" dirty="0" smtClean="0"/>
              <a:t>Gjennomsnitt kvantifisert nytte: ca. 580 mill.</a:t>
            </a:r>
          </a:p>
          <a:p>
            <a:r>
              <a:rPr lang="nb-NO" dirty="0" smtClean="0"/>
              <a:t>Formål: </a:t>
            </a:r>
          </a:p>
          <a:p>
            <a:pPr lvl="1"/>
            <a:r>
              <a:rPr lang="nb-NO" dirty="0" smtClean="0"/>
              <a:t>Nytt eller forbedret register: 4</a:t>
            </a:r>
          </a:p>
          <a:p>
            <a:pPr lvl="1"/>
            <a:r>
              <a:rPr lang="nb-NO" dirty="0" smtClean="0"/>
              <a:t>Nye prosesser/tjenester: 2</a:t>
            </a:r>
          </a:p>
          <a:p>
            <a:pPr lvl="1"/>
            <a:r>
              <a:rPr lang="nb-NO" dirty="0" smtClean="0"/>
              <a:t>Effektivisering av arbeidsprosesser/modernisering:  </a:t>
            </a:r>
            <a:r>
              <a:rPr lang="nb-NO" dirty="0"/>
              <a:t>3</a:t>
            </a:r>
            <a:endParaRPr lang="nb-NO" dirty="0" smtClean="0"/>
          </a:p>
          <a:p>
            <a:pPr lvl="1"/>
            <a:r>
              <a:rPr lang="nb-NO" dirty="0" smtClean="0"/>
              <a:t>Annet: 1</a:t>
            </a:r>
          </a:p>
          <a:p>
            <a:r>
              <a:rPr lang="nb-NO" dirty="0" smtClean="0"/>
              <a:t>Ulikt hvor langt prosjektene er kommet (satsningsforslag, forfase til prosjekt, pågående prosjekter, program)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95712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Rådene </a:t>
            </a:r>
            <a:r>
              <a:rPr lang="nb-NO" dirty="0" smtClean="0"/>
              <a:t>vi </a:t>
            </a:r>
            <a:r>
              <a:rPr lang="nb-NO" dirty="0" smtClean="0"/>
              <a:t>har gitt </a:t>
            </a:r>
            <a:r>
              <a:rPr lang="mr-IN" dirty="0" smtClean="0"/>
              <a:t>…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 smtClean="0"/>
              <a:t>…</a:t>
            </a:r>
            <a:r>
              <a:rPr lang="nb-NO" dirty="0" smtClean="0"/>
              <a:t> sier noe om hva vi </a:t>
            </a:r>
            <a:r>
              <a:rPr lang="nb-NO" dirty="0" smtClean="0"/>
              <a:t>ser er </a:t>
            </a:r>
            <a:r>
              <a:rPr lang="nb-NO" dirty="0" smtClean="0"/>
              <a:t>typiske svakheter/forbedringsområder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7425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Behov-mål-løsning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3"/>
          </p:nvPr>
        </p:nvSpPr>
        <p:spPr>
          <a:xfrm>
            <a:off x="457200" y="1288921"/>
            <a:ext cx="6807200" cy="3048000"/>
          </a:xfrm>
        </p:spPr>
        <p:txBody>
          <a:bodyPr>
            <a:normAutofit lnSpcReduction="10000"/>
          </a:bodyPr>
          <a:lstStyle/>
          <a:p>
            <a:r>
              <a:rPr lang="nb-NO" dirty="0" smtClean="0"/>
              <a:t>Kartlegging og involvering av interessenter</a:t>
            </a:r>
          </a:p>
          <a:p>
            <a:pPr lvl="1"/>
            <a:r>
              <a:rPr lang="nb-NO" dirty="0" smtClean="0"/>
              <a:t>Interessenter utenfor egen virksomhet</a:t>
            </a:r>
          </a:p>
          <a:p>
            <a:pPr lvl="1"/>
            <a:r>
              <a:rPr lang="nb-NO" dirty="0" smtClean="0"/>
              <a:t>Brukere</a:t>
            </a:r>
          </a:p>
          <a:p>
            <a:pPr lvl="1"/>
            <a:r>
              <a:rPr lang="nb-NO" dirty="0" smtClean="0"/>
              <a:t>Drift</a:t>
            </a:r>
          </a:p>
          <a:p>
            <a:r>
              <a:rPr lang="nb-NO" dirty="0"/>
              <a:t>U</a:t>
            </a:r>
            <a:r>
              <a:rPr lang="nb-NO" dirty="0" smtClean="0"/>
              <a:t>tredning av muligheter og andres erfaringer</a:t>
            </a:r>
          </a:p>
          <a:p>
            <a:r>
              <a:rPr lang="nb-NO" dirty="0" smtClean="0"/>
              <a:t>Klargjøring av mål og gevinster</a:t>
            </a:r>
          </a:p>
          <a:p>
            <a:pPr lvl="1"/>
            <a:r>
              <a:rPr lang="nb-NO" dirty="0" smtClean="0"/>
              <a:t>Helhetsperspektiv</a:t>
            </a:r>
          </a:p>
          <a:p>
            <a:pPr lvl="1"/>
            <a:r>
              <a:rPr lang="nb-NO" dirty="0" smtClean="0"/>
              <a:t>Kommunikasjon</a:t>
            </a:r>
            <a:endParaRPr lang="nb-NO" dirty="0"/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74757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Organisering og styring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3"/>
          </p:nvPr>
        </p:nvSpPr>
        <p:spPr>
          <a:xfrm>
            <a:off x="457200" y="1341495"/>
            <a:ext cx="6807200" cy="3203276"/>
          </a:xfrm>
        </p:spPr>
        <p:txBody>
          <a:bodyPr>
            <a:normAutofit fontScale="92500" lnSpcReduction="10000"/>
          </a:bodyPr>
          <a:lstStyle/>
          <a:p>
            <a:r>
              <a:rPr lang="nb-NO" dirty="0" smtClean="0"/>
              <a:t>Forankre på ledernivå</a:t>
            </a:r>
          </a:p>
          <a:p>
            <a:pPr lvl="1"/>
            <a:r>
              <a:rPr lang="nb-NO" dirty="0" smtClean="0"/>
              <a:t>Virksomhetsleder</a:t>
            </a:r>
            <a:r>
              <a:rPr lang="pt-BR" dirty="0" smtClean="0"/>
              <a:t>(e)</a:t>
            </a:r>
            <a:r>
              <a:rPr lang="nb-NO" dirty="0" smtClean="0"/>
              <a:t> med i styringsgruppe</a:t>
            </a:r>
          </a:p>
          <a:p>
            <a:r>
              <a:rPr lang="nb-NO" dirty="0" smtClean="0"/>
              <a:t>Enkel styringsmodell</a:t>
            </a:r>
          </a:p>
          <a:p>
            <a:pPr lvl="1"/>
            <a:r>
              <a:rPr lang="nb-NO" dirty="0" smtClean="0"/>
              <a:t>Skille styring av prosjekt og interessentinvolvering</a:t>
            </a:r>
          </a:p>
          <a:p>
            <a:r>
              <a:rPr lang="nb-NO" dirty="0" smtClean="0"/>
              <a:t>Fremdriftsplan</a:t>
            </a:r>
          </a:p>
          <a:p>
            <a:pPr lvl="1"/>
            <a:r>
              <a:rPr lang="nb-NO" dirty="0"/>
              <a:t>G</a:t>
            </a:r>
            <a:r>
              <a:rPr lang="nb-NO" dirty="0" smtClean="0"/>
              <a:t>rundig forprosjekt (”skynde seg langsomt”)</a:t>
            </a:r>
          </a:p>
          <a:p>
            <a:pPr lvl="1"/>
            <a:r>
              <a:rPr lang="nb-NO" dirty="0"/>
              <a:t>R</a:t>
            </a:r>
            <a:r>
              <a:rPr lang="nb-NO" dirty="0" smtClean="0"/>
              <a:t>ealistisk buffer for usikkerhet</a:t>
            </a:r>
          </a:p>
          <a:p>
            <a:pPr lvl="1"/>
            <a:r>
              <a:rPr lang="nb-NO" dirty="0" smtClean="0"/>
              <a:t>Ikke for mye på en gang</a:t>
            </a:r>
          </a:p>
          <a:p>
            <a:r>
              <a:rPr lang="nb-NO" dirty="0" smtClean="0"/>
              <a:t>Tydeliggjør roller og ansvar</a:t>
            </a:r>
          </a:p>
        </p:txBody>
      </p:sp>
    </p:spTree>
    <p:extLst>
      <p:ext uri="{BB962C8B-B14F-4D97-AF65-F5344CB8AC3E}">
        <p14:creationId xmlns:p14="http://schemas.microsoft.com/office/powerpoint/2010/main" val="2107604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Usikkerhetsstyring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3"/>
          </p:nvPr>
        </p:nvSpPr>
        <p:spPr>
          <a:xfrm>
            <a:off x="457200" y="1158039"/>
            <a:ext cx="6807200" cy="3366460"/>
          </a:xfrm>
        </p:spPr>
        <p:txBody>
          <a:bodyPr>
            <a:normAutofit lnSpcReduction="10000"/>
          </a:bodyPr>
          <a:lstStyle/>
          <a:p>
            <a:r>
              <a:rPr lang="nb-NO" dirty="0" smtClean="0"/>
              <a:t>Helhetlig risikoanalyse m. tiltak</a:t>
            </a:r>
          </a:p>
          <a:p>
            <a:pPr lvl="1"/>
            <a:r>
              <a:rPr lang="nb-NO" dirty="0" smtClean="0"/>
              <a:t>Inkluder analyse av avhengigheter til andre prosjekter, andre etater m.m. som øker risiko</a:t>
            </a:r>
            <a:endParaRPr lang="nb-NO" dirty="0"/>
          </a:p>
          <a:p>
            <a:r>
              <a:rPr lang="nb-NO" dirty="0" smtClean="0"/>
              <a:t>Håndter risiko som følge av forskjell i hvor gevinster oppnås og hvor kostnadene kommer</a:t>
            </a:r>
            <a:endParaRPr lang="nb-NO" dirty="0"/>
          </a:p>
          <a:p>
            <a:r>
              <a:rPr lang="nb-NO" dirty="0" smtClean="0"/>
              <a:t>Del opp prosjektet/leveransene</a:t>
            </a:r>
          </a:p>
          <a:p>
            <a:pPr lvl="1"/>
            <a:r>
              <a:rPr lang="nb-NO" dirty="0" smtClean="0"/>
              <a:t>Både for å håndtere usikkerhet i bevilgninger, prioritere leveranser og bedre styring</a:t>
            </a:r>
          </a:p>
          <a:p>
            <a:r>
              <a:rPr lang="nb-NO" dirty="0" smtClean="0"/>
              <a:t>Analyser usikkerhet i kostnadsestimater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42683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Gevinstrealisering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3"/>
          </p:nvPr>
        </p:nvSpPr>
        <p:spPr>
          <a:xfrm>
            <a:off x="457200" y="1341494"/>
            <a:ext cx="6807200" cy="3214415"/>
          </a:xfrm>
        </p:spPr>
        <p:txBody>
          <a:bodyPr>
            <a:normAutofit fontScale="92500" lnSpcReduction="10000"/>
          </a:bodyPr>
          <a:lstStyle/>
          <a:p>
            <a:r>
              <a:rPr lang="nb-NO" dirty="0" smtClean="0"/>
              <a:t>Konkretiser gevinster</a:t>
            </a:r>
          </a:p>
          <a:p>
            <a:pPr lvl="1"/>
            <a:r>
              <a:rPr lang="nb-NO" dirty="0" smtClean="0"/>
              <a:t>Hva de er og hvor de oppstår</a:t>
            </a:r>
          </a:p>
          <a:p>
            <a:r>
              <a:rPr lang="nb-NO" dirty="0" smtClean="0"/>
              <a:t>Lever gevinster underveis</a:t>
            </a:r>
          </a:p>
          <a:p>
            <a:pPr lvl="1"/>
            <a:r>
              <a:rPr lang="nb-NO" dirty="0" smtClean="0"/>
              <a:t>Smidig utviklingsmodell</a:t>
            </a:r>
            <a:endParaRPr lang="nb-NO" dirty="0"/>
          </a:p>
          <a:p>
            <a:r>
              <a:rPr lang="nb-NO" dirty="0" smtClean="0"/>
              <a:t>Plasser ansvar for gevinstrealisering</a:t>
            </a:r>
            <a:endParaRPr lang="nb-NO" dirty="0"/>
          </a:p>
          <a:p>
            <a:r>
              <a:rPr lang="nb-NO" dirty="0"/>
              <a:t>Samfunnsøkonomiske gevinster</a:t>
            </a:r>
          </a:p>
          <a:p>
            <a:pPr lvl="1"/>
            <a:r>
              <a:rPr lang="nb-NO" dirty="0"/>
              <a:t>Viktig å peke på</a:t>
            </a:r>
          </a:p>
          <a:p>
            <a:pPr lvl="1"/>
            <a:r>
              <a:rPr lang="nb-NO" dirty="0"/>
              <a:t>Lett å overvurdere</a:t>
            </a:r>
          </a:p>
          <a:p>
            <a:pPr lvl="1"/>
            <a:r>
              <a:rPr lang="nb-NO" dirty="0"/>
              <a:t>Vanskelig å realisere</a:t>
            </a:r>
          </a:p>
        </p:txBody>
      </p:sp>
    </p:spTree>
    <p:extLst>
      <p:ext uri="{BB962C8B-B14F-4D97-AF65-F5344CB8AC3E}">
        <p14:creationId xmlns:p14="http://schemas.microsoft.com/office/powerpoint/2010/main" val="1405883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Tekstslide_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orsider_baksid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895238F16F69640A8A411AED1D194B8" ma:contentTypeVersion="2" ma:contentTypeDescription="Opprett et nytt dokument." ma:contentTypeScope="" ma:versionID="81f6c01208a5411c4fdaf98cb993b224">
  <xsd:schema xmlns:xsd="http://www.w3.org/2001/XMLSchema" xmlns:xs="http://www.w3.org/2001/XMLSchema" xmlns:p="http://schemas.microsoft.com/office/2006/metadata/properties" xmlns:ns2="06c7a2ba-ebb7-4e38-b63c-2f149e7fadb1" targetNamespace="http://schemas.microsoft.com/office/2006/metadata/properties" ma:root="true" ma:fieldsID="0a3305dbdfad0e627d1ea7124ea0d48e" ns2:_="">
    <xsd:import namespace="06c7a2ba-ebb7-4e38-b63c-2f149e7fadb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c7a2ba-ebb7-4e38-b63c-2f149e7fadb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ingsdetaljer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3B046C-05CB-4735-9CD9-24C16623A08E}">
  <ds:schemaRefs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  <ds:schemaRef ds:uri="http://purl.org/dc/terms/"/>
    <ds:schemaRef ds:uri="http://schemas.microsoft.com/office/2006/metadata/properties"/>
    <ds:schemaRef ds:uri="http://schemas.openxmlformats.org/package/2006/metadata/core-properties"/>
    <ds:schemaRef ds:uri="06c7a2ba-ebb7-4e38-b63c-2f149e7fadb1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F54BB53-025D-4A01-B0E9-59C822B36A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c7a2ba-ebb7-4e38-b63c-2f149e7fad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ACB754E-09D8-4169-9543-097DA4B1DE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PPT_mal Digitaliseringsrådet (003)</Template>
  <TotalTime>5779</TotalTime>
  <Words>661</Words>
  <Application>Microsoft Macintosh PowerPoint</Application>
  <PresentationFormat>On-screen Show (16:9)</PresentationFormat>
  <Paragraphs>112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Tekstslide_master</vt:lpstr>
      <vt:lpstr>forsider_baksider</vt:lpstr>
      <vt:lpstr>Hva har vi sett?  Hvilke råd har vi gitt? Hjelper rådene?</vt:lpstr>
      <vt:lpstr>Grunnlaget for rådene vi gir</vt:lpstr>
      <vt:lpstr>Hva slags råd har vi gitt?</vt:lpstr>
      <vt:lpstr>Litt om prosjektene</vt:lpstr>
      <vt:lpstr>Rådene vi har gitt …</vt:lpstr>
      <vt:lpstr>Behov-mål-løsning</vt:lpstr>
      <vt:lpstr>Organisering og styring</vt:lpstr>
      <vt:lpstr>Usikkerhetsstyring</vt:lpstr>
      <vt:lpstr>Gevinstrealisering</vt:lpstr>
      <vt:lpstr>Føringer, muligheter og konkurransestrategi</vt:lpstr>
      <vt:lpstr>Hjelper rådene?</vt:lpstr>
      <vt:lpstr>Andre tilbakemeldinger fra virksomhetene</vt:lpstr>
      <vt:lpstr>PowerPoint Presentation</vt:lpstr>
    </vt:vector>
  </TitlesOfParts>
  <Company>DIFI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Tiltak for å lykkes med digitalisering</dc:title>
  <dc:creator>Ljosland, Ragnhild Anker</dc:creator>
  <cp:lastModifiedBy>magnej</cp:lastModifiedBy>
  <cp:revision>245</cp:revision>
  <cp:lastPrinted>2016-09-07T08:01:07Z</cp:lastPrinted>
  <dcterms:created xsi:type="dcterms:W3CDTF">2016-05-10T12:23:46Z</dcterms:created>
  <dcterms:modified xsi:type="dcterms:W3CDTF">2016-10-17T06:30:59Z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0x0101009895238F16F69640A8A411AED1D194B8</vt:lpwstr>
  </property>
</Properties>
</file>