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9" r:id="rId4"/>
    <p:sldId id="319" r:id="rId5"/>
    <p:sldId id="322" r:id="rId6"/>
    <p:sldId id="321" r:id="rId7"/>
    <p:sldId id="269" r:id="rId8"/>
    <p:sldId id="324" r:id="rId9"/>
    <p:sldId id="325" r:id="rId10"/>
    <p:sldId id="279" r:id="rId11"/>
    <p:sldId id="282" r:id="rId12"/>
    <p:sldId id="284" r:id="rId13"/>
    <p:sldId id="283" r:id="rId14"/>
    <p:sldId id="285" r:id="rId15"/>
    <p:sldId id="286" r:id="rId16"/>
    <p:sldId id="327" r:id="rId17"/>
    <p:sldId id="328" r:id="rId18"/>
    <p:sldId id="289" r:id="rId19"/>
    <p:sldId id="298" r:id="rId20"/>
    <p:sldId id="300" r:id="rId21"/>
    <p:sldId id="302" r:id="rId22"/>
    <p:sldId id="299" r:id="rId23"/>
    <p:sldId id="305" r:id="rId24"/>
    <p:sldId id="331" r:id="rId25"/>
    <p:sldId id="332" r:id="rId26"/>
    <p:sldId id="315" r:id="rId27"/>
    <p:sldId id="316" r:id="rId28"/>
    <p:sldId id="317" r:id="rId29"/>
    <p:sldId id="329" r:id="rId30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8D2C7BD-3DA3-447A-A59D-92D4C88D1F31}">
  <a:tblStyle styleId="{08D2C7BD-3DA3-447A-A59D-92D4C88D1F3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3F9FA"/>
          </a:solidFill>
        </a:fill>
      </a:tcStyle>
    </a:wholeTbl>
    <a:band1H>
      <a:tcStyle>
        <a:tcBdr/>
        <a:fill>
          <a:solidFill>
            <a:srgbClr val="E7F3F4"/>
          </a:solidFill>
        </a:fill>
      </a:tcStyle>
    </a:band1H>
    <a:band1V>
      <a:tcStyle>
        <a:tcBdr/>
        <a:fill>
          <a:solidFill>
            <a:srgbClr val="E7F3F4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35264D02-5EBD-41B9-8EF1-A6CCED28DD75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E7EF"/>
          </a:solidFill>
        </a:fill>
      </a:tcStyle>
    </a:wholeTbl>
    <a:band1H>
      <a:tcStyle>
        <a:tcBdr/>
        <a:fill>
          <a:solidFill>
            <a:srgbClr val="CCCCDD"/>
          </a:solidFill>
        </a:fill>
      </a:tcStyle>
    </a:band1H>
    <a:band1V>
      <a:tcStyle>
        <a:tcBdr/>
        <a:fill>
          <a:solidFill>
            <a:srgbClr val="CCCCDD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2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2"/>
          </a:solidFill>
        </a:fill>
      </a:tcStyle>
    </a:firstRow>
  </a:tblStyle>
  <a:tblStyle styleId="{FA3EED8B-71A2-4504-9194-726FE3CA5D08}" styleName="Table_2"/>
  <a:tblStyle styleId="{6EEDBAAD-D332-469F-8750-0232E09026D7}" styleName="Table_3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1V>
      <a:tcStyle>
        <a:tcBdr>
          <a:top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4">
              <a:alpha val="40000"/>
            </a:schemeClr>
          </a:solidFill>
        </a:fill>
      </a:tcStyle>
    </a:band1V>
    <a:lastCol>
      <a:tcTxStyle b="on" i="off"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accent4"/>
          </a:solidFill>
        </a:fill>
      </a:tcStyle>
    </a:firstRow>
  </a:tblStyle>
  <a:tblStyle styleId="{C16BF0DD-7614-4FDC-8002-D292EC188788}" styleName="Table_4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/>
    <p:restoredTop sz="92857" autoAdjust="0"/>
  </p:normalViewPr>
  <p:slideViewPr>
    <p:cSldViewPr snapToGrid="0" snapToObjects="1">
      <p:cViewPr>
        <p:scale>
          <a:sx n="75" d="100"/>
          <a:sy n="75" d="100"/>
        </p:scale>
        <p:origin x="-1992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7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1574" cy="4468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4811" cy="49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34513"/>
            <a:ext cx="2944813" cy="49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49687" y="9434513"/>
            <a:ext cx="2944811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x-none" sz="1200" b="0" i="0" u="none" strike="noStrike" cap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181524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3849687" y="9434513"/>
            <a:ext cx="2944811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x-none"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x-none" sz="1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1574" cy="44688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7765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1574" cy="44688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eksempel på målpris uten tak som likevel ble oppfattet som fastpris er SPK-Min side medlem (Men scope ser ut til å være fleksibelt). Senere i prosjektet gått over til ren per time.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/>
              <a:t>Parastoo: Flere starter med målpris eller fastpris og går over til per-time etter hvert. “Tillit” nevnes å være avgjørende her.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49687" y="9434513"/>
            <a:ext cx="2944811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x-none" sz="12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14</a:t>
            </a:fld>
            <a:endParaRPr lang="x-none" sz="12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00350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1574" cy="44688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x-none"/>
              <a:t>Parastoo: Fastpris kontrakter fører til mye diskusjoner mellom kunde og leverandør; ofte på trivielle ting. Posten (Meldingsformidling)</a:t>
            </a:r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1215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1500" cy="446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x-none"/>
              <a:t>Understørres av forskning som viser at utviklerproduktivitet varierer dramatisk </a:t>
            </a:r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7731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1574" cy="44688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4476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1500" cy="446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xfrm>
            <a:off x="3849687" y="9434513"/>
            <a:ext cx="2944800" cy="4968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5818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1500" cy="446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 txBox="1">
            <a:spLocks noGrp="1"/>
          </p:cNvSpPr>
          <p:nvPr>
            <p:ph type="sldNum" idx="12"/>
          </p:nvPr>
        </p:nvSpPr>
        <p:spPr>
          <a:xfrm>
            <a:off x="3849687" y="9434513"/>
            <a:ext cx="2944800" cy="4968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2559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1574" cy="44688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521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1574" cy="44688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7462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1500" cy="446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5" name="Shape 465"/>
          <p:cNvSpPr txBox="1">
            <a:spLocks noGrp="1"/>
          </p:cNvSpPr>
          <p:nvPr>
            <p:ph type="sldNum" idx="12"/>
          </p:nvPr>
        </p:nvSpPr>
        <p:spPr>
          <a:xfrm>
            <a:off x="3849687" y="9434513"/>
            <a:ext cx="2944800" cy="4968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/>
              <a:t>26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469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1500" cy="446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202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1574" cy="44688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0062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1500" cy="446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845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1574" cy="44688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3278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1500" cy="446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b-NO" dirty="0" smtClean="0"/>
              <a:t>NB: Ikke nødvendigvis representativt utvalg</a:t>
            </a:r>
            <a:endParaRPr dirty="0"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3849687" y="9434513"/>
            <a:ext cx="2944800" cy="4968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003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>
                <a:latin typeface="Times New Roman" charset="0"/>
              </a:rPr>
              <a:t>Går jeg litt i egen felle nå – siden jeg bruker budsjettet som variabel.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25CFA202-2DD3-554B-AB29-8D86625A1B1D}" type="slidenum">
              <a:rPr kumimoji="0" lang="en-GB" sz="1200">
                <a:solidFill>
                  <a:schemeClr val="tx2"/>
                </a:solidFill>
                <a:latin typeface="Tahoma" charset="0"/>
              </a:rPr>
              <a:pPr/>
              <a:t>9</a:t>
            </a:fld>
            <a:endParaRPr kumimoji="0" lang="en-GB" sz="1200">
              <a:solidFill>
                <a:schemeClr val="tx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60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1574" cy="44688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x-none"/>
              <a:t>Innspill: Vil si at middels store og store ser så og si identisk ut? Er det noe med at de store er for store til å stoppe (sunk cost) ?</a:t>
            </a:r>
          </a:p>
          <a:p>
            <a:pPr lvl="0">
              <a:spcBef>
                <a:spcPts val="0"/>
              </a:spcBef>
              <a:buNone/>
            </a:pPr>
            <a:r>
              <a:rPr lang="x-none"/>
              <a:t>Dette er et særs relevant funn ift debatten om “store prosjekter er roten til alt ondt”. Empiri tilsier i</a:t>
            </a:r>
          </a:p>
          <a:p>
            <a:pPr lvl="0">
              <a:spcBef>
                <a:spcPts val="0"/>
              </a:spcBef>
              <a:buNone/>
            </a:pPr>
            <a:r>
              <a:rPr lang="x-none"/>
              <a:t>kke det. </a:t>
            </a:r>
          </a:p>
          <a:p>
            <a:pPr lvl="0">
              <a:spcBef>
                <a:spcPts val="0"/>
              </a:spcBef>
              <a:buNone/>
            </a:pPr>
            <a:r>
              <a:rPr lang="x-none"/>
              <a:t>Parastoo: Skal vi legge til at store prosjekter bruker mye tid på utredning. Er dette bra eller dårlig?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896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1574" cy="44688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830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1500" cy="446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3849687" y="9434513"/>
            <a:ext cx="2944800" cy="4968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x-none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5781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906462" y="4718050"/>
            <a:ext cx="4981574" cy="44688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72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032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032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fld id="{00000000-1234-1234-1234-123412341234}" type="slidenum">
              <a:rPr lang="x-none"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x-none" sz="3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 descr="simula_logo_po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38438" y="6592888"/>
            <a:ext cx="3643312" cy="29686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67543" y="386195"/>
            <a:ext cx="8229600" cy="5945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539750" y="1412776"/>
            <a:ext cx="8135938" cy="47530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91512" cy="49244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032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032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fld id="{00000000-1234-1234-1234-123412341234}" type="slidenum">
              <a:rPr lang="x-none"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x-none" sz="3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032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032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fld id="{00000000-1234-1234-1234-123412341234}" type="slidenum">
              <a:rPr lang="x-none"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x-none" sz="3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 rot="5400000">
            <a:off x="2140744" y="-83343"/>
            <a:ext cx="4924424" cy="8291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032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032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fld id="{00000000-1234-1234-1234-123412341234}" type="slidenum">
              <a:rPr lang="x-none"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x-none" sz="3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032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2032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fld id="{00000000-1234-1234-1234-123412341234}" type="slidenum">
              <a:rPr lang="x-none"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x-none" sz="3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91512" cy="49244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4114800" y="1607201"/>
            <a:ext cx="4269790" cy="31002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4800" b="1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Hva kjennetegner IT-</a:t>
            </a:r>
            <a:r>
              <a:rPr lang="x-none" sz="48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prosjekter</a:t>
            </a:r>
            <a:r>
              <a:rPr lang="x-none" sz="4800" b="1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som lykkes?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418984" y="174218"/>
            <a:ext cx="4275000" cy="4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2000" b="1" i="0" u="none" strike="noStrike" cap="none" dirty="0" smtClean="0">
                <a:solidFill>
                  <a:schemeClr val="tx1"/>
                </a:solidFill>
                <a:sym typeface="Arial"/>
              </a:rPr>
              <a:t>SMIOS-prosjektet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2000" b="1" dirty="0" smtClean="0">
                <a:solidFill>
                  <a:schemeClr val="tx1"/>
                </a:solidFill>
              </a:rPr>
              <a:t>Forskere: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x-none" sz="2000" dirty="0" smtClean="0">
                <a:solidFill>
                  <a:schemeClr val="tx1"/>
                </a:solidFill>
              </a:rPr>
              <a:t>Magne Jørgensen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x-none" sz="2000" dirty="0" smtClean="0">
                <a:solidFill>
                  <a:schemeClr val="tx1"/>
                </a:solidFill>
              </a:rPr>
              <a:t>Parastoo Mohagheghi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x-none" sz="2000" dirty="0" smtClean="0">
                <a:solidFill>
                  <a:schemeClr val="tx1"/>
                </a:solidFill>
              </a:rPr>
              <a:t>Stein Grimstad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2000" b="1" dirty="0" smtClean="0">
                <a:solidFill>
                  <a:schemeClr val="tx1"/>
                </a:solidFill>
              </a:rPr>
              <a:t>Partnere</a:t>
            </a:r>
            <a:r>
              <a:rPr lang="x-none" sz="2000" dirty="0" smtClean="0">
                <a:solidFill>
                  <a:schemeClr val="tx1"/>
                </a:solidFill>
              </a:rPr>
              <a:t>:</a:t>
            </a:r>
          </a:p>
          <a:p>
            <a:pPr marL="457200" lvl="0" indent="-355600" rtl="0">
              <a:spcBef>
                <a:spcPts val="400"/>
              </a:spcBef>
              <a:buClr>
                <a:schemeClr val="dk1"/>
              </a:buClr>
              <a:buSzPct val="100000"/>
              <a:buChar char="●"/>
            </a:pPr>
            <a:r>
              <a:rPr lang="x-none" sz="2000" dirty="0" smtClean="0">
                <a:solidFill>
                  <a:schemeClr val="tx1"/>
                </a:solidFill>
              </a:rPr>
              <a:t>Låneassen</a:t>
            </a:r>
            <a:endParaRPr lang="x-none" sz="2000" dirty="0" smtClean="0">
              <a:solidFill>
                <a:schemeClr val="tx1"/>
              </a:solidFill>
            </a:endParaRPr>
          </a:p>
          <a:p>
            <a:pPr marL="457200" lvl="0" indent="-355600" rtl="0">
              <a:spcBef>
                <a:spcPts val="400"/>
              </a:spcBef>
              <a:buClr>
                <a:schemeClr val="dk1"/>
              </a:buClr>
              <a:buSzPct val="100000"/>
              <a:buChar char="●"/>
            </a:pPr>
            <a:r>
              <a:rPr lang="x-none" sz="2000" dirty="0" smtClean="0">
                <a:solidFill>
                  <a:schemeClr val="tx1"/>
                </a:solidFill>
              </a:rPr>
              <a:t>SPK</a:t>
            </a:r>
          </a:p>
          <a:p>
            <a:pPr marL="457200" lvl="0" indent="-355600" rtl="0">
              <a:spcBef>
                <a:spcPts val="400"/>
              </a:spcBef>
              <a:buClr>
                <a:schemeClr val="dk1"/>
              </a:buClr>
              <a:buSzPct val="100000"/>
              <a:buChar char="●"/>
            </a:pPr>
            <a:r>
              <a:rPr lang="x-none" sz="2000" dirty="0" smtClean="0">
                <a:solidFill>
                  <a:schemeClr val="tx1"/>
                </a:solidFill>
              </a:rPr>
              <a:t>Skatteetaten</a:t>
            </a:r>
          </a:p>
          <a:p>
            <a:pPr marL="457200" lvl="0" indent="-355600" rtl="0">
              <a:spcBef>
                <a:spcPts val="400"/>
              </a:spcBef>
              <a:buClr>
                <a:schemeClr val="dk1"/>
              </a:buClr>
              <a:buSzPct val="100000"/>
              <a:buChar char="●"/>
            </a:pPr>
            <a:r>
              <a:rPr lang="x-none" sz="2000" dirty="0" smtClean="0">
                <a:solidFill>
                  <a:schemeClr val="tx1"/>
                </a:solidFill>
              </a:rPr>
              <a:t>NAV</a:t>
            </a:r>
          </a:p>
          <a:p>
            <a:pPr marL="457200" lvl="0" indent="-355600" rtl="0">
              <a:spcBef>
                <a:spcPts val="400"/>
              </a:spcBef>
              <a:buClr>
                <a:schemeClr val="dk1"/>
              </a:buClr>
              <a:buSzPct val="100000"/>
              <a:buChar char="●"/>
            </a:pPr>
            <a:r>
              <a:rPr lang="x-none" sz="2000" dirty="0" smtClean="0">
                <a:solidFill>
                  <a:schemeClr val="tx1"/>
                </a:solidFill>
              </a:rPr>
              <a:t>NSB</a:t>
            </a:r>
          </a:p>
          <a:p>
            <a:pPr marL="457200" lvl="0" indent="-355600" rtl="0">
              <a:spcBef>
                <a:spcPts val="400"/>
              </a:spcBef>
              <a:buClr>
                <a:schemeClr val="dk1"/>
              </a:buClr>
              <a:buSzPct val="100000"/>
              <a:buChar char="●"/>
            </a:pPr>
            <a:r>
              <a:rPr lang="x-none" sz="2000" dirty="0" smtClean="0">
                <a:solidFill>
                  <a:schemeClr val="tx1"/>
                </a:solidFill>
              </a:rPr>
              <a:t>Posten</a:t>
            </a:r>
          </a:p>
          <a:p>
            <a:pPr marL="457200" lvl="0" indent="-355600" rtl="0">
              <a:spcBef>
                <a:spcPts val="400"/>
              </a:spcBef>
              <a:buClr>
                <a:schemeClr val="dk1"/>
              </a:buClr>
              <a:buSzPct val="100000"/>
              <a:buChar char="●"/>
            </a:pPr>
            <a:r>
              <a:rPr lang="x-none" sz="2000" dirty="0" smtClean="0">
                <a:solidFill>
                  <a:schemeClr val="tx1"/>
                </a:solidFill>
              </a:rPr>
              <a:t>Difi</a:t>
            </a:r>
          </a:p>
          <a:p>
            <a:pPr marL="457200" lvl="0" indent="-355600" rtl="0">
              <a:spcBef>
                <a:spcPts val="400"/>
              </a:spcBef>
              <a:buClr>
                <a:schemeClr val="dk1"/>
              </a:buClr>
              <a:buSzPct val="100000"/>
              <a:buChar char="●"/>
            </a:pPr>
            <a:r>
              <a:rPr lang="x-none" sz="2000" dirty="0" smtClean="0">
                <a:solidFill>
                  <a:schemeClr val="tx1"/>
                </a:solidFill>
              </a:rPr>
              <a:t>Oslo </a:t>
            </a:r>
            <a:r>
              <a:rPr lang="nb-NO" sz="2000" dirty="0" smtClean="0">
                <a:solidFill>
                  <a:schemeClr val="tx1"/>
                </a:solidFill>
              </a:rPr>
              <a:t>k</a:t>
            </a:r>
            <a:r>
              <a:rPr lang="x-none" sz="2000" dirty="0" smtClean="0">
                <a:solidFill>
                  <a:schemeClr val="tx1"/>
                </a:solidFill>
              </a:rPr>
              <a:t>ommune</a:t>
            </a:r>
          </a:p>
          <a:p>
            <a:pPr marL="457200" lvl="0" indent="-355600" rtl="0">
              <a:spcBef>
                <a:spcPts val="400"/>
              </a:spcBef>
              <a:buClr>
                <a:schemeClr val="dk1"/>
              </a:buClr>
              <a:buSzPct val="100000"/>
              <a:buChar char="●"/>
            </a:pPr>
            <a:r>
              <a:rPr lang="x-none" sz="2000" dirty="0" smtClean="0">
                <a:solidFill>
                  <a:schemeClr val="tx1"/>
                </a:solidFill>
              </a:rPr>
              <a:t>Asker kommune</a:t>
            </a:r>
          </a:p>
          <a:p>
            <a:pPr marL="457200" lvl="0" indent="-355600" rtl="0">
              <a:spcBef>
                <a:spcPts val="400"/>
              </a:spcBef>
              <a:buClr>
                <a:schemeClr val="dk1"/>
              </a:buClr>
              <a:buSzPct val="100000"/>
              <a:buChar char="●"/>
            </a:pPr>
            <a:r>
              <a:rPr lang="x-none" sz="2000" dirty="0" smtClean="0">
                <a:solidFill>
                  <a:schemeClr val="tx1"/>
                </a:solidFill>
              </a:rPr>
              <a:t>Sykehuspartner</a:t>
            </a:r>
          </a:p>
          <a:p>
            <a:pPr marL="457200" lvl="0" indent="-355600" rtl="0">
              <a:spcBef>
                <a:spcPts val="400"/>
              </a:spcBef>
              <a:buClr>
                <a:schemeClr val="dk1"/>
              </a:buClr>
              <a:buSzPct val="100000"/>
              <a:buChar char="●"/>
            </a:pPr>
            <a:r>
              <a:rPr lang="x-none" sz="2000" dirty="0" smtClean="0">
                <a:solidFill>
                  <a:schemeClr val="tx1"/>
                </a:solidFill>
              </a:rPr>
              <a:t>UDI</a:t>
            </a:r>
          </a:p>
          <a:p>
            <a:pPr lvl="0" rtl="0">
              <a:spcBef>
                <a:spcPts val="0"/>
              </a:spcBef>
              <a:buNone/>
            </a:pPr>
            <a:r>
              <a:rPr lang="x-none" sz="2000" b="1" dirty="0" smtClean="0">
                <a:solidFill>
                  <a:schemeClr val="tx1"/>
                </a:solidFill>
              </a:rPr>
              <a:t>Nettverk</a:t>
            </a:r>
            <a:r>
              <a:rPr lang="x-none" sz="2000" dirty="0" smtClean="0">
                <a:solidFill>
                  <a:schemeClr val="tx1"/>
                </a:solidFill>
              </a:rPr>
              <a:t>:</a:t>
            </a:r>
          </a:p>
          <a:p>
            <a:pPr marL="457200" lvl="0" indent="-355600" rtl="0">
              <a:spcBef>
                <a:spcPts val="400"/>
              </a:spcBef>
              <a:buClr>
                <a:schemeClr val="dk1"/>
              </a:buClr>
              <a:buSzPct val="100000"/>
              <a:buChar char="●"/>
            </a:pPr>
            <a:r>
              <a:rPr lang="x-none" sz="2000" dirty="0" smtClean="0">
                <a:solidFill>
                  <a:schemeClr val="tx1"/>
                </a:solidFill>
              </a:rPr>
              <a:t>HIT-nettverket</a:t>
            </a:r>
          </a:p>
          <a:p>
            <a:pPr lvl="0" rtl="0">
              <a:spcBef>
                <a:spcPts val="400"/>
              </a:spcBef>
              <a:buNone/>
            </a:pPr>
            <a:endParaRPr sz="2000" dirty="0" smtClean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01371"/>
            <a:ext cx="8291263" cy="778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b-NO" sz="40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SMIOS-undersøkelsen</a:t>
            </a:r>
            <a:endParaRPr lang="x-none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11560" y="1039267"/>
            <a:ext cx="8208912" cy="53285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00050" indent="-342900">
              <a:spcBef>
                <a:spcPts val="400"/>
              </a:spcBef>
            </a:pPr>
            <a:r>
              <a:rPr lang="x-none" sz="2000" b="0" i="0" u="none" strike="noStrike" cap="none" dirty="0" smtClean="0">
                <a:solidFill>
                  <a:schemeClr val="dk1"/>
                </a:solidFill>
                <a:sym typeface="Arial"/>
              </a:rPr>
              <a:t>De </a:t>
            </a:r>
            <a:r>
              <a:rPr lang="x-none" sz="2000" b="0" i="0" u="none" strike="noStrike" cap="none" dirty="0">
                <a:solidFill>
                  <a:schemeClr val="dk1"/>
                </a:solidFill>
                <a:sym typeface="Arial"/>
              </a:rPr>
              <a:t>minste </a:t>
            </a:r>
            <a:r>
              <a:rPr lang="nb-NO" sz="2000" b="0" i="0" u="none" strike="noStrike" cap="none" dirty="0" smtClean="0">
                <a:solidFill>
                  <a:schemeClr val="dk1"/>
                </a:solidFill>
                <a:sym typeface="Arial"/>
              </a:rPr>
              <a:t>prosjektene </a:t>
            </a:r>
            <a:r>
              <a:rPr lang="x-none" sz="2000" dirty="0" smtClean="0"/>
              <a:t>hadde</a:t>
            </a:r>
            <a:r>
              <a:rPr lang="x-none" sz="2000" b="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x-none" sz="2000" b="0" i="0" u="none" strike="noStrike" cap="none" dirty="0">
                <a:solidFill>
                  <a:schemeClr val="dk1"/>
                </a:solidFill>
                <a:sym typeface="Arial"/>
              </a:rPr>
              <a:t>størst hyppighet av problemer </a:t>
            </a:r>
            <a:r>
              <a:rPr lang="x-none" sz="2000" b="0" i="0" u="none" strike="noStrike" cap="none" dirty="0" smtClean="0">
                <a:solidFill>
                  <a:schemeClr val="dk1"/>
                </a:solidFill>
                <a:sym typeface="Arial"/>
              </a:rPr>
              <a:t>(</a:t>
            </a:r>
            <a:r>
              <a:rPr lang="nb-NO" sz="2000" b="0" i="0" u="none" strike="noStrike" cap="none" dirty="0" smtClean="0">
                <a:solidFill>
                  <a:schemeClr val="dk1"/>
                </a:solidFill>
                <a:sym typeface="Arial"/>
              </a:rPr>
              <a:t>38%</a:t>
            </a:r>
            <a:r>
              <a:rPr lang="x-none" sz="2000" b="0" i="0" u="none" strike="noStrike" cap="none" dirty="0" smtClean="0">
                <a:solidFill>
                  <a:schemeClr val="dk1"/>
                </a:solidFill>
                <a:sym typeface="Arial"/>
              </a:rPr>
              <a:t>), </a:t>
            </a:r>
            <a:r>
              <a:rPr lang="x-none" sz="2000" b="0" i="0" u="none" strike="noStrike" cap="none" dirty="0">
                <a:solidFill>
                  <a:schemeClr val="dk1"/>
                </a:solidFill>
                <a:sym typeface="Arial"/>
              </a:rPr>
              <a:t>men </a:t>
            </a:r>
            <a:r>
              <a:rPr lang="x-none" sz="2000" dirty="0"/>
              <a:t>k</a:t>
            </a:r>
            <a:r>
              <a:rPr lang="x-none" sz="2000" b="0" i="0" u="none" strike="noStrike" cap="none" dirty="0">
                <a:solidFill>
                  <a:schemeClr val="dk1"/>
                </a:solidFill>
                <a:sym typeface="Arial"/>
              </a:rPr>
              <a:t>un ett med store problemer/kansellert.</a:t>
            </a:r>
          </a:p>
          <a:p>
            <a:pPr marL="400050" indent="-342900">
              <a:spcBef>
                <a:spcPts val="400"/>
              </a:spcBef>
            </a:pPr>
            <a:r>
              <a:rPr lang="x-none" sz="2000" b="0" i="0" u="none" strike="noStrike" cap="none" dirty="0">
                <a:solidFill>
                  <a:schemeClr val="dk1"/>
                </a:solidFill>
                <a:sym typeface="Arial"/>
              </a:rPr>
              <a:t>De største </a:t>
            </a:r>
            <a:r>
              <a:rPr lang="nb-NO" sz="2000" b="0" i="0" u="none" strike="noStrike" cap="none" dirty="0" smtClean="0">
                <a:solidFill>
                  <a:schemeClr val="dk1"/>
                </a:solidFill>
                <a:sym typeface="Arial"/>
              </a:rPr>
              <a:t>hadde </a:t>
            </a:r>
            <a:r>
              <a:rPr lang="x-none" sz="2000" b="0" i="0" u="none" strike="noStrike" cap="none" dirty="0" smtClean="0">
                <a:solidFill>
                  <a:schemeClr val="dk1"/>
                </a:solidFill>
                <a:sym typeface="Arial"/>
              </a:rPr>
              <a:t>størst </a:t>
            </a:r>
            <a:r>
              <a:rPr lang="x-none" sz="2000" b="0" i="0" u="none" strike="noStrike" cap="none" dirty="0">
                <a:solidFill>
                  <a:schemeClr val="dk1"/>
                </a:solidFill>
                <a:sym typeface="Arial"/>
              </a:rPr>
              <a:t>hyppighet av </a:t>
            </a:r>
            <a:r>
              <a:rPr lang="x-none" sz="2000" b="1" i="0" u="none" strike="noStrike" cap="none" dirty="0">
                <a:solidFill>
                  <a:schemeClr val="dk1"/>
                </a:solidFill>
                <a:sym typeface="Arial"/>
              </a:rPr>
              <a:t>store</a:t>
            </a:r>
            <a:r>
              <a:rPr lang="x-none" sz="2000" b="0" i="0" u="none" strike="noStrike" cap="none" dirty="0">
                <a:solidFill>
                  <a:schemeClr val="dk1"/>
                </a:solidFill>
                <a:sym typeface="Arial"/>
              </a:rPr>
              <a:t> problemer </a:t>
            </a:r>
            <a:r>
              <a:rPr lang="x-none" sz="2000" b="0" i="0" u="none" strike="noStrike" cap="none" dirty="0" smtClean="0">
                <a:solidFill>
                  <a:schemeClr val="dk1"/>
                </a:solidFill>
                <a:sym typeface="Arial"/>
              </a:rPr>
              <a:t>(</a:t>
            </a:r>
            <a:r>
              <a:rPr lang="nb-NO" sz="2000" b="0" i="0" u="none" strike="noStrike" cap="none" dirty="0" smtClean="0">
                <a:solidFill>
                  <a:schemeClr val="dk1"/>
                </a:solidFill>
                <a:sym typeface="Arial"/>
              </a:rPr>
              <a:t>23%</a:t>
            </a:r>
            <a:r>
              <a:rPr lang="x-none" sz="2000" b="0" i="0" u="none" strike="noStrike" cap="none" dirty="0" smtClean="0">
                <a:solidFill>
                  <a:schemeClr val="dk1"/>
                </a:solidFill>
                <a:sym typeface="Arial"/>
              </a:rPr>
              <a:t>) </a:t>
            </a:r>
            <a:r>
              <a:rPr lang="x-none" sz="2000" b="0" i="0" u="none" strike="noStrike" cap="none" dirty="0">
                <a:solidFill>
                  <a:schemeClr val="dk1"/>
                </a:solidFill>
                <a:sym typeface="Arial"/>
              </a:rPr>
              <a:t>men også med størst hyppighet av bra utfall </a:t>
            </a:r>
            <a:r>
              <a:rPr lang="x-none" sz="2000" b="0" i="0" u="none" strike="noStrike" cap="none" dirty="0" smtClean="0">
                <a:solidFill>
                  <a:schemeClr val="dk1"/>
                </a:solidFill>
                <a:sym typeface="Arial"/>
              </a:rPr>
              <a:t>(</a:t>
            </a:r>
            <a:r>
              <a:rPr lang="nb-NO" sz="2000" dirty="0" smtClean="0"/>
              <a:t>77%</a:t>
            </a:r>
            <a:r>
              <a:rPr lang="x-none" sz="2000" b="0" i="0" u="none" strike="noStrike" cap="none" dirty="0" smtClean="0">
                <a:solidFill>
                  <a:schemeClr val="dk1"/>
                </a:solidFill>
                <a:sym typeface="Arial"/>
              </a:rPr>
              <a:t>). </a:t>
            </a:r>
            <a:r>
              <a:rPr lang="x-none" sz="2000" b="0" i="0" u="none" strike="noStrike" cap="none" dirty="0">
                <a:solidFill>
                  <a:schemeClr val="dk1"/>
                </a:solidFill>
                <a:sym typeface="Arial"/>
              </a:rPr>
              <a:t>Litt enten eller, ser det ut som.</a:t>
            </a:r>
          </a:p>
          <a:p>
            <a:pPr marL="400050" indent="-342900">
              <a:spcBef>
                <a:spcPts val="400"/>
              </a:spcBef>
            </a:pPr>
            <a:r>
              <a:rPr lang="x-none" sz="2000" b="0" i="0" u="none" strike="noStrike" cap="none" dirty="0">
                <a:solidFill>
                  <a:schemeClr val="dk1"/>
                </a:solidFill>
                <a:sym typeface="Arial"/>
              </a:rPr>
              <a:t>Middels store prosjekter gjorde det kanskje best</a:t>
            </a:r>
            <a:r>
              <a:rPr lang="x-none" sz="2000" dirty="0"/>
              <a:t>. </a:t>
            </a:r>
            <a:r>
              <a:rPr lang="nb-NO" sz="2000" dirty="0" smtClean="0"/>
              <a:t>78% </a:t>
            </a:r>
            <a:r>
              <a:rPr lang="x-none" sz="2000" b="0" i="0" u="none" strike="noStrike" cap="none" dirty="0" smtClean="0">
                <a:solidFill>
                  <a:schemeClr val="dk1"/>
                </a:solidFill>
                <a:sym typeface="Arial"/>
              </a:rPr>
              <a:t>med </a:t>
            </a:r>
            <a:r>
              <a:rPr lang="x-none" sz="2000" b="0" i="0" u="none" strike="noStrike" cap="none" dirty="0">
                <a:solidFill>
                  <a:schemeClr val="dk1"/>
                </a:solidFill>
                <a:sym typeface="Arial"/>
              </a:rPr>
              <a:t>bra utfall</a:t>
            </a:r>
            <a:r>
              <a:rPr lang="x-none" sz="2000" dirty="0"/>
              <a:t> og k</a:t>
            </a:r>
            <a:r>
              <a:rPr lang="x-none" sz="2000" b="0" i="0" u="none" strike="noStrike" cap="none" dirty="0">
                <a:solidFill>
                  <a:schemeClr val="dk1"/>
                </a:solidFill>
                <a:sym typeface="Arial"/>
              </a:rPr>
              <a:t>un ett med store problemer.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2000" dirty="0"/>
              <a:t>S</a:t>
            </a:r>
            <a:r>
              <a:rPr lang="x-none" sz="2000" b="0" i="0" u="none" strike="noStrike" cap="none" dirty="0">
                <a:solidFill>
                  <a:schemeClr val="dk1"/>
                </a:solidFill>
                <a:sym typeface="Arial"/>
              </a:rPr>
              <a:t>må prosjekter </a:t>
            </a:r>
            <a:r>
              <a:rPr lang="nb-NO" sz="2000" b="0" i="0" u="none" strike="noStrike" cap="none" dirty="0" smtClean="0">
                <a:solidFill>
                  <a:schemeClr val="dk1"/>
                </a:solidFill>
                <a:sym typeface="Arial"/>
              </a:rPr>
              <a:t>lider oftere </a:t>
            </a:r>
            <a:r>
              <a:rPr lang="x-none" sz="2000" b="0" i="0" u="none" strike="noStrike" cap="none" dirty="0" smtClean="0">
                <a:solidFill>
                  <a:schemeClr val="dk1"/>
                </a:solidFill>
                <a:sym typeface="Arial"/>
              </a:rPr>
              <a:t>under </a:t>
            </a:r>
            <a:r>
              <a:rPr lang="x-none" sz="2000" b="0" i="0" u="none" strike="noStrike" cap="none" dirty="0">
                <a:solidFill>
                  <a:schemeClr val="dk1"/>
                </a:solidFill>
                <a:sym typeface="Arial"/>
              </a:rPr>
              <a:t>lav prioritet og </a:t>
            </a:r>
            <a:r>
              <a:rPr lang="x-none" sz="2000" b="0" i="0" u="none" strike="noStrike" cap="none" dirty="0" smtClean="0">
                <a:solidFill>
                  <a:schemeClr val="dk1"/>
                </a:solidFill>
                <a:sym typeface="Arial"/>
              </a:rPr>
              <a:t>korrelere </a:t>
            </a:r>
            <a:r>
              <a:rPr lang="x-none" sz="2000" b="0" i="0" u="none" strike="noStrike" cap="none" dirty="0">
                <a:solidFill>
                  <a:schemeClr val="dk1"/>
                </a:solidFill>
                <a:sym typeface="Arial"/>
              </a:rPr>
              <a:t>med lavere bestiller-kompetanse</a:t>
            </a:r>
            <a:r>
              <a:rPr lang="x-non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største prosjektene lider oftere under stor organisasjonsmessig kompleksitet hos kunde, leverandør og </a:t>
            </a:r>
            <a:r>
              <a:rPr lang="x-non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mottager/bruker</a:t>
            </a:r>
            <a:r>
              <a:rPr lang="nb-NO" sz="2000" dirty="0" smtClean="0"/>
              <a:t>.</a:t>
            </a:r>
            <a:endParaRPr lang="nb-NO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b-NO" sz="2000" b="1" dirty="0" smtClean="0"/>
              <a:t>Oppsummert</a:t>
            </a:r>
            <a:r>
              <a:rPr lang="nb-NO" sz="2000" dirty="0" smtClean="0"/>
              <a:t>: Det er høyere risiko for å få store problemer med de aller største prosjektene. Begge undersøkelsene gir støtte for å unngå veldig store prosjekter og i stedet dele opp i mindre prosjekter. Vel og merke dersom oppdeling reduserer kompleksiteten.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b-NO" sz="2000" b="1" dirty="0" smtClean="0"/>
              <a:t>”Tenk stort, start smått”.</a:t>
            </a:r>
            <a:endParaRPr lang="x-none" sz="20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b-NO" sz="4000" b="1" dirty="0" smtClean="0"/>
              <a:t>Hvor mye b</a:t>
            </a:r>
            <a:r>
              <a:rPr lang="nb-NO" sz="40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etyr kontraktstype? </a:t>
            </a:r>
            <a:endParaRPr lang="x-none" sz="40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576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x-none" sz="4000" dirty="0" smtClean="0"/>
              <a:t>HIT-undersøkelse</a:t>
            </a:r>
            <a:r>
              <a:rPr lang="nb-NO" sz="4000" dirty="0" smtClean="0"/>
              <a:t/>
            </a:r>
            <a:br>
              <a:rPr lang="nb-NO" sz="4000" dirty="0" smtClean="0"/>
            </a:br>
            <a:r>
              <a:rPr lang="nb-NO" sz="2000" dirty="0">
                <a:latin typeface="Helvetica" charset="0"/>
              </a:rPr>
              <a:t>(andel prosjekter opplevd som suksessfull </a:t>
            </a:r>
            <a:r>
              <a:rPr lang="nb-NO" sz="2000" dirty="0" err="1" smtClean="0">
                <a:latin typeface="Helvetica" charset="0"/>
              </a:rPr>
              <a:t>mhp</a:t>
            </a:r>
            <a:r>
              <a:rPr lang="nb-NO" sz="2000" dirty="0" smtClean="0">
                <a:latin typeface="Helvetica" charset="0"/>
              </a:rPr>
              <a:t> </a:t>
            </a:r>
            <a:r>
              <a:rPr lang="nb-NO" sz="2000" dirty="0">
                <a:latin typeface="Helvetica" charset="0"/>
              </a:rPr>
              <a:t>angitt faktor)</a:t>
            </a:r>
            <a:endParaRPr lang="x-none" sz="2000" dirty="0"/>
          </a:p>
        </p:txBody>
      </p:sp>
      <p:graphicFrame>
        <p:nvGraphicFramePr>
          <p:cNvPr id="260" name="Shape 260"/>
          <p:cNvGraphicFramePr/>
          <p:nvPr>
            <p:extLst>
              <p:ext uri="{D42A27DB-BD31-4B8C-83A1-F6EECF244321}">
                <p14:modId xmlns:p14="http://schemas.microsoft.com/office/powerpoint/2010/main" val="247282605"/>
              </p:ext>
            </p:extLst>
          </p:nvPr>
        </p:nvGraphicFramePr>
        <p:xfrm>
          <a:off x="457200" y="2216100"/>
          <a:ext cx="8420100" cy="3488226"/>
        </p:xfrm>
        <a:graphic>
          <a:graphicData uri="http://schemas.openxmlformats.org/drawingml/2006/table">
            <a:tbl>
              <a:tblPr>
                <a:noFill/>
                <a:tableStyleId>{FA3EED8B-71A2-4504-9194-726FE3CA5D08}</a:tableStyleId>
              </a:tblPr>
              <a:tblGrid>
                <a:gridCol w="1676400"/>
                <a:gridCol w="1685925"/>
                <a:gridCol w="1685925"/>
                <a:gridCol w="1685925"/>
                <a:gridCol w="1685925"/>
              </a:tblGrid>
              <a:tr h="3714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 b="1"/>
                        <a:t>Fastpris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 b="1"/>
                        <a:t>Per time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 b="1"/>
                        <a:t>”Smidig”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 b="1"/>
                        <a:t>Risikodeling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Nytte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 b="1" dirty="0"/>
                        <a:t>0%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 b="1" dirty="0"/>
                        <a:t>59%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29%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22%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Kvalitet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22%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24%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43%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22%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Budsjett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33%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31%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71%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22%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Tid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11%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 dirty="0"/>
                        <a:t>29%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43%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44%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Effektivitet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0%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19%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29%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33%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Andel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18%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37%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14%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 dirty="0"/>
                        <a:t>41%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27331" y="274637"/>
            <a:ext cx="869392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b-NO" sz="2800" b="0" i="0" u="none" strike="noStrike" cap="none" dirty="0" smtClean="0">
                <a:solidFill>
                  <a:schemeClr val="dk2"/>
                </a:solidFill>
                <a:sym typeface="Arial"/>
              </a:rPr>
              <a:t>SMIOS-undersøkelse + </a:t>
            </a:r>
            <a:r>
              <a:rPr lang="nb-NO" sz="2800" b="0" i="0" u="none" strike="noStrike" cap="none" dirty="0" err="1" smtClean="0">
                <a:solidFill>
                  <a:schemeClr val="dk2"/>
                </a:solidFill>
                <a:sym typeface="Arial"/>
              </a:rPr>
              <a:t>outsourcingsundersøkelse</a:t>
            </a:r>
            <a:endParaRPr lang="x-none" sz="2800" b="0" i="0" u="none" strike="noStrike" cap="none" dirty="0">
              <a:solidFill>
                <a:schemeClr val="dk2"/>
              </a:solidFill>
              <a:sym typeface="Arial"/>
            </a:endParaRPr>
          </a:p>
        </p:txBody>
      </p:sp>
      <p:graphicFrame>
        <p:nvGraphicFramePr>
          <p:cNvPr id="251" name="Shape 251"/>
          <p:cNvGraphicFramePr/>
          <p:nvPr>
            <p:extLst>
              <p:ext uri="{D42A27DB-BD31-4B8C-83A1-F6EECF244321}">
                <p14:modId xmlns:p14="http://schemas.microsoft.com/office/powerpoint/2010/main" val="2362978417"/>
              </p:ext>
            </p:extLst>
          </p:nvPr>
        </p:nvGraphicFramePr>
        <p:xfrm>
          <a:off x="457200" y="1600200"/>
          <a:ext cx="8291500" cy="2225100"/>
        </p:xfrm>
        <a:graphic>
          <a:graphicData uri="http://schemas.openxmlformats.org/drawingml/2006/table">
            <a:tbl>
              <a:tblPr firstRow="1" bandRow="1">
                <a:noFill/>
                <a:tableStyleId>{35264D02-5EBD-41B9-8EF1-A6CCED28DD75}</a:tableStyleId>
              </a:tblPr>
              <a:tblGrid>
                <a:gridCol w="3394725"/>
                <a:gridCol w="1440150"/>
                <a:gridCol w="345662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nb-NO" sz="1800" dirty="0" smtClean="0"/>
                        <a:t>SMIOS:</a:t>
                      </a:r>
                      <a:r>
                        <a:rPr lang="nb-NO" sz="1800" baseline="0" dirty="0" smtClean="0"/>
                        <a:t> </a:t>
                      </a:r>
                      <a:r>
                        <a:rPr lang="x-none" sz="1800" dirty="0" smtClean="0"/>
                        <a:t>Kontrakttype</a:t>
                      </a:r>
                      <a:endParaRPr lang="x-none"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x-none" sz="1800"/>
                        <a:t>Problemer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x-none" sz="1800"/>
                        <a:t>Suksess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x-none" sz="1800" dirty="0" smtClean="0"/>
                        <a:t>Fastpris</a:t>
                      </a:r>
                      <a:endParaRPr lang="x-none" sz="1800" dirty="0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x-none" sz="1800"/>
                        <a:t>1</a:t>
                      </a: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x-none" sz="1800" dirty="0"/>
                        <a:t>3</a:t>
                      </a:r>
                      <a:r>
                        <a:rPr lang="x-none" sz="1800" baseline="30000" dirty="0"/>
                        <a:t>1</a:t>
                      </a: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x-none" sz="1800"/>
                        <a:t>Målpris: Risikodeling med tak</a:t>
                      </a: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x-none" sz="1800"/>
                        <a:t>5</a:t>
                      </a: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x-none" sz="1800" dirty="0"/>
                        <a:t>4</a:t>
                      </a: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x-none" sz="1800"/>
                        <a:t>Målpris: Risikodeling uten tak</a:t>
                      </a:r>
                    </a:p>
                  </a:txBody>
                  <a:tcPr marL="91450" marR="91450" marT="45725" marB="45725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x-none" sz="1800"/>
                        <a:t>1</a:t>
                      </a:r>
                    </a:p>
                  </a:txBody>
                  <a:tcPr marL="91450" marR="91450" marT="45725" marB="45725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x-none" sz="1800" dirty="0"/>
                        <a:t>6</a:t>
                      </a:r>
                    </a:p>
                  </a:txBody>
                  <a:tcPr marL="91450" marR="91450" marT="45725" marB="45725">
                    <a:solidFill>
                      <a:srgbClr val="CCFFC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x-none" sz="1800"/>
                        <a:t>Per time</a:t>
                      </a:r>
                    </a:p>
                  </a:txBody>
                  <a:tcPr marL="91450" marR="91450" marT="45725" marB="45725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x-none" sz="1800"/>
                        <a:t>3</a:t>
                      </a:r>
                    </a:p>
                  </a:txBody>
                  <a:tcPr marL="91450" marR="91450" marT="45725" marB="45725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x-none" sz="1800" dirty="0"/>
                        <a:t>9</a:t>
                      </a:r>
                    </a:p>
                  </a:txBody>
                  <a:tcPr marL="91450" marR="91450" marT="45725" marB="45725">
                    <a:solidFill>
                      <a:srgbClr val="CCFFC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nb-NO" sz="1800" dirty="0" smtClean="0"/>
                        <a:t>Resultat</a:t>
                      </a:r>
                      <a:r>
                        <a:rPr lang="x-none" sz="1800" dirty="0" smtClean="0"/>
                        <a:t>basert</a:t>
                      </a:r>
                      <a:endParaRPr lang="x-none"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x-none" sz="1800"/>
                        <a:t>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x-none" sz="1800" dirty="0"/>
                        <a:t>3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52" name="Shape 252"/>
          <p:cNvSpPr txBox="1"/>
          <p:nvPr/>
        </p:nvSpPr>
        <p:spPr>
          <a:xfrm>
            <a:off x="467518" y="4560335"/>
            <a:ext cx="8208900" cy="19343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nb-NO" sz="18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Outsourcingsundersøkelse</a:t>
            </a:r>
            <a:r>
              <a:rPr lang="nb-NO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: Fastprisprosjekter var hele 14 ganger mer sannsynlig å feile, selv </a:t>
            </a:r>
            <a:r>
              <a:rPr lang="nb-NO" sz="1800" dirty="0">
                <a:latin typeface="Helvetica Neue"/>
                <a:ea typeface="Helvetica Neue"/>
                <a:cs typeface="Helvetica Neue"/>
                <a:sym typeface="Helvetica Neue"/>
              </a:rPr>
              <a:t>etter at vi justerte for forskjeller i størrelse, leverandørkompetanse, kundekompetanse og andre forskjeller.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sz="18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Undersøkelsene tyder på at bruk av fastpris (eller lignende) </a:t>
            </a:r>
            <a:r>
              <a:rPr lang="x-none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kontrakt</a:t>
            </a:r>
            <a:r>
              <a:rPr lang="nb-NO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er er mer enn et symptom, og faktisk </a:t>
            </a:r>
            <a:r>
              <a:rPr lang="nb-NO" sz="18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forårsaker</a:t>
            </a:r>
            <a:r>
              <a:rPr lang="x-none" sz="18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nb-NO" sz="18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prosjekt-</a:t>
            </a:r>
            <a:r>
              <a:rPr lang="x-none" sz="18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probleme</a:t>
            </a:r>
            <a:r>
              <a:rPr lang="nb-NO" sz="18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lang="nb-NO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, blant annet gjennom </a:t>
            </a:r>
            <a:r>
              <a:rPr lang="x-none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nb-NO" sz="1800" b="1" dirty="0"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r>
              <a:rPr lang="x-none" sz="18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astprisoppførsel</a:t>
            </a:r>
            <a:r>
              <a:rPr lang="x-none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r>
              <a:rPr lang="nb-NO" sz="1800" dirty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lang="x-none" sz="1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431531" y="3900637"/>
            <a:ext cx="8280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1: Alle disse tre var små fastpris-prosjekter med mye </a:t>
            </a:r>
            <a:r>
              <a:rPr lang="x-none" sz="160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utvidelser</a:t>
            </a:r>
            <a:r>
              <a:rPr lang="nb-NO" sz="160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(per time betalt)</a:t>
            </a:r>
            <a:r>
              <a:rPr lang="x-none" sz="160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lang="x-none" sz="16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485491" cy="706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b-NO" sz="32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SMIOS-undersøkelse: Opplevd kontraktstype</a:t>
            </a:r>
            <a:endParaRPr lang="x-none" sz="3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7" name="Shape 267"/>
          <p:cNvGraphicFramePr/>
          <p:nvPr>
            <p:extLst>
              <p:ext uri="{D42A27DB-BD31-4B8C-83A1-F6EECF244321}">
                <p14:modId xmlns:p14="http://schemas.microsoft.com/office/powerpoint/2010/main" val="2869002876"/>
              </p:ext>
            </p:extLst>
          </p:nvPr>
        </p:nvGraphicFramePr>
        <p:xfrm>
          <a:off x="539552" y="1052736"/>
          <a:ext cx="8291525" cy="2834679"/>
        </p:xfrm>
        <a:graphic>
          <a:graphicData uri="http://schemas.openxmlformats.org/drawingml/2006/table">
            <a:tbl>
              <a:tblPr firstRow="1">
                <a:gradFill>
                  <a:gsLst>
                    <a:gs pos="0">
                      <a:srgbClr val="BABABA"/>
                    </a:gs>
                    <a:gs pos="35000">
                      <a:srgbClr val="CFCFCF"/>
                    </a:gs>
                    <a:gs pos="100000">
                      <a:srgbClr val="EDEDED"/>
                    </a:gs>
                  </a:gsLst>
                  <a:lin ang="16200000" scaled="0"/>
                </a:gradFill>
                <a:tableStyleId>{6EEDBAAD-D332-469F-8750-0232E09026D7}</a:tableStyleId>
              </a:tblPr>
              <a:tblGrid>
                <a:gridCol w="1533050"/>
                <a:gridCol w="852975"/>
                <a:gridCol w="1441450"/>
                <a:gridCol w="1439850"/>
                <a:gridCol w="3024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800" u="none" strike="noStrike" cap="none" dirty="0"/>
                        <a:t>Opplevd </a:t>
                      </a:r>
                      <a:r>
                        <a:rPr lang="x-none" sz="1800" u="none" strike="noStrike" cap="none" dirty="0" smtClean="0"/>
                        <a:t>kontrakt</a:t>
                      </a:r>
                      <a:r>
                        <a:rPr lang="nb-NO" sz="1800" u="none" strike="noStrike" cap="none" dirty="0" smtClean="0"/>
                        <a:t>s-form</a:t>
                      </a:r>
                      <a:endParaRPr lang="x-none"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800" u="none" strike="noStrike" cap="none"/>
                        <a:t>Gikk bra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800" u="none" strike="noStrike" cap="none"/>
                        <a:t>Problemer på minst ett område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800" u="none" strike="noStrike" cap="none"/>
                        <a:t>Store problemer/ stoppet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800" u="none" strike="noStrike" cap="none"/>
                        <a:t>Kommentar til ”store problemer”</a:t>
                      </a:r>
                    </a:p>
                  </a:txBody>
                  <a:tcPr marL="91450" marR="91450" marT="45725" marB="45725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800" u="none" strike="noStrike" cap="none"/>
                        <a:t>Per time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800" u="none" strike="noStrike" cap="none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800" u="none" strike="noStrike" cap="none"/>
                        <a:t>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800" u="none" strike="noStrike" cap="none" dirty="0"/>
                        <a:t>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800" u="none" strike="noStrike" cap="none"/>
                        <a:t>Intern-prosjekt</a:t>
                      </a:r>
                      <a:r>
                        <a:rPr lang="x-none" sz="1800"/>
                        <a:t> med t</a:t>
                      </a:r>
                      <a:r>
                        <a:rPr lang="x-none" sz="1800" u="none" strike="noStrike" cap="none"/>
                        <a:t>eknologiproblemer</a:t>
                      </a:r>
                    </a:p>
                  </a:txBody>
                  <a:tcPr marL="91450" marR="91450" marT="45725" marB="45725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800" u="none" strike="noStrike" cap="none"/>
                        <a:t>Fastpris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800"/>
                        <a:t>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800"/>
                        <a:t>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800" u="none" strike="noStrike" cap="none"/>
                        <a:t>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800" u="none" strike="noStrike" cap="none" dirty="0"/>
                        <a:t>Typisk situasjon: Målpris med</a:t>
                      </a:r>
                      <a:r>
                        <a:rPr lang="x-none" sz="1800" dirty="0"/>
                        <a:t> tak </a:t>
                      </a:r>
                      <a:r>
                        <a:rPr lang="x-none" sz="1800" u="none" strike="noStrike" cap="none" dirty="0"/>
                        <a:t>og underestimert</a:t>
                      </a:r>
                    </a:p>
                  </a:txBody>
                  <a:tcPr marL="91450" marR="91450" marT="45725" marB="45725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nb-NO" sz="1800" u="none" strike="noStrike" cap="none" dirty="0" smtClean="0"/>
                        <a:t>Annet</a:t>
                      </a:r>
                      <a:endParaRPr lang="x-none" sz="1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800"/>
                        <a:t>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800" u="none" strike="noStrike" cap="none"/>
                        <a:t>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800" u="none" strike="noStrike" cap="none"/>
                        <a:t>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68" name="Shape 268"/>
          <p:cNvSpPr txBox="1"/>
          <p:nvPr/>
        </p:nvSpPr>
        <p:spPr>
          <a:xfrm>
            <a:off x="465081" y="4150473"/>
            <a:ext cx="8275500" cy="258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8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 time-opplevelse</a:t>
            </a:r>
            <a:r>
              <a:rPr lang="x-none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Enten ren per time kontrakt eller målpris som i praksis ble oppfattet som nær en per-time </a:t>
            </a:r>
            <a:r>
              <a:rPr lang="x-none" sz="180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betaling.</a:t>
            </a:r>
            <a:endParaRPr lang="x-none" sz="18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8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Fastpris-opplevelse</a:t>
            </a:r>
            <a:r>
              <a:rPr lang="x-none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Enten en ren fastpris eller målpris som i praksis ble oppfattet som </a:t>
            </a:r>
            <a:r>
              <a:rPr lang="x-none" sz="180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nær </a:t>
            </a:r>
            <a:r>
              <a:rPr lang="x-none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fastpris</a:t>
            </a:r>
            <a:r>
              <a:rPr lang="x-none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lang="nb-NO" sz="18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b-NO" sz="18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Annet</a:t>
            </a:r>
            <a:r>
              <a:rPr lang="x-none" sz="180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x-none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Stor grad </a:t>
            </a:r>
            <a:r>
              <a:rPr lang="nb-NO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resultat</a:t>
            </a:r>
            <a:r>
              <a:rPr lang="x-none" sz="180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basert </a:t>
            </a:r>
            <a:r>
              <a:rPr lang="x-none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x-none" sz="1800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x-none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eller fastpris </a:t>
            </a:r>
            <a:r>
              <a:rPr lang="x-none" sz="180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på </a:t>
            </a:r>
            <a:r>
              <a:rPr lang="x-none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lite </a:t>
            </a:r>
            <a:r>
              <a:rPr lang="x-none" sz="180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prosjekt </a:t>
            </a:r>
            <a:r>
              <a:rPr lang="x-none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 store utvidelser betalt per time (3).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130933" y="274637"/>
            <a:ext cx="8864131" cy="5895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b-NO" sz="3600" dirty="0" smtClean="0"/>
              <a:t>Fastprisoppførsel</a:t>
            </a:r>
            <a:br>
              <a:rPr lang="nb-NO" sz="3600" dirty="0" smtClean="0"/>
            </a:br>
            <a:r>
              <a:rPr lang="nb-NO" sz="3600" dirty="0" smtClean="0"/>
              <a:t>SMIOS-undersøkelse + HIT-undersøkelse</a:t>
            </a:r>
            <a:endParaRPr lang="x-none" sz="3600" dirty="0"/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20557" y="1344999"/>
            <a:ext cx="8291400" cy="492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b-NO" sz="2000" b="1" i="0" u="none" strike="noStrike" cap="none" dirty="0" smtClean="0">
                <a:solidFill>
                  <a:schemeClr val="dk1"/>
                </a:solidFill>
                <a:sym typeface="Arial"/>
              </a:rPr>
              <a:t>SMIOS</a:t>
            </a:r>
            <a:r>
              <a:rPr lang="nb-NO" sz="2000" b="0" i="0" u="none" strike="noStrike" cap="none" dirty="0" smtClean="0">
                <a:solidFill>
                  <a:schemeClr val="dk1"/>
                </a:solidFill>
                <a:sym typeface="Arial"/>
              </a:rPr>
              <a:t>: </a:t>
            </a:r>
            <a:r>
              <a:rPr lang="x-none" sz="2000" b="0" i="0" u="none" strike="noStrike" cap="none" dirty="0" smtClean="0">
                <a:solidFill>
                  <a:schemeClr val="dk1"/>
                </a:solidFill>
                <a:sym typeface="Arial"/>
              </a:rPr>
              <a:t>Fastpris-lignende </a:t>
            </a:r>
            <a:r>
              <a:rPr lang="x-none" sz="2000" b="0" i="0" u="none" strike="noStrike" cap="none" dirty="0">
                <a:solidFill>
                  <a:schemeClr val="dk1"/>
                </a:solidFill>
                <a:sym typeface="Arial"/>
              </a:rPr>
              <a:t>avtaler, særlig ved under-estimering, endre</a:t>
            </a:r>
            <a:r>
              <a:rPr lang="x-none" sz="2000" dirty="0"/>
              <a:t>t</a:t>
            </a:r>
            <a:r>
              <a:rPr lang="x-none" sz="2000" b="0" i="0" u="none" strike="noStrike" cap="none" dirty="0">
                <a:solidFill>
                  <a:schemeClr val="dk1"/>
                </a:solidFill>
                <a:sym typeface="Arial"/>
              </a:rPr>
              <a:t> ikke bare leverandørens, men også i enkelt tilfelle kundenes oppførsel, til </a:t>
            </a:r>
            <a:r>
              <a:rPr lang="x-none" sz="2000" dirty="0"/>
              <a:t>“</a:t>
            </a:r>
            <a:r>
              <a:rPr lang="x-none" sz="2000" b="1" dirty="0"/>
              <a:t>fastprisoppførsel</a:t>
            </a:r>
            <a:r>
              <a:rPr lang="x-none" sz="2000" dirty="0"/>
              <a:t>”</a:t>
            </a:r>
            <a:r>
              <a:rPr lang="x-none" sz="2000" b="0" i="0" u="none" strike="noStrike" cap="none" dirty="0">
                <a:solidFill>
                  <a:schemeClr val="dk1"/>
                </a:solidFill>
                <a:sym typeface="Arial"/>
              </a:rPr>
              <a:t>: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x-none" sz="1800" b="0" i="0" u="none" strike="noStrike" cap="none" dirty="0">
                <a:solidFill>
                  <a:schemeClr val="dk1"/>
                </a:solidFill>
                <a:sym typeface="Arial"/>
              </a:rPr>
              <a:t>Leverandør: Bl</a:t>
            </a:r>
            <a:r>
              <a:rPr lang="x-none" sz="1800" dirty="0"/>
              <a:t>e</a:t>
            </a:r>
            <a:r>
              <a:rPr lang="x-none" sz="1800" b="0" i="0" u="none" strike="noStrike" cap="none" dirty="0">
                <a:solidFill>
                  <a:schemeClr val="dk1"/>
                </a:solidFill>
                <a:sym typeface="Arial"/>
              </a:rPr>
              <a:t> (ihh</a:t>
            </a:r>
            <a:r>
              <a:rPr lang="x-none" sz="1800" dirty="0"/>
              <a:t>t kunden) ofte </a:t>
            </a:r>
            <a:r>
              <a:rPr lang="x-none" sz="1800" b="0" i="0" u="none" strike="noStrike" cap="none" dirty="0">
                <a:solidFill>
                  <a:schemeClr val="dk1"/>
                </a:solidFill>
                <a:sym typeface="Arial"/>
              </a:rPr>
              <a:t>mer opptatt av kontrakten enn </a:t>
            </a:r>
            <a:r>
              <a:rPr lang="x-none" sz="1800" b="0" i="0" u="none" strike="noStrike" cap="none" dirty="0" smtClean="0">
                <a:solidFill>
                  <a:schemeClr val="dk1"/>
                </a:solidFill>
                <a:sym typeface="Arial"/>
              </a:rPr>
              <a:t>nytten</a:t>
            </a:r>
            <a:r>
              <a:rPr lang="nb-NO" sz="1800" dirty="0" smtClean="0"/>
              <a:t>, </a:t>
            </a:r>
            <a:r>
              <a:rPr lang="nb-NO" sz="1800" b="0" i="0" u="none" strike="noStrike" cap="none" dirty="0" smtClean="0">
                <a:solidFill>
                  <a:schemeClr val="dk1"/>
                </a:solidFill>
                <a:sym typeface="Arial"/>
              </a:rPr>
              <a:t>mer ”opportunistiske”</a:t>
            </a:r>
            <a:r>
              <a:rPr lang="nb-NO" sz="1800" dirty="0"/>
              <a:t> </a:t>
            </a:r>
            <a:r>
              <a:rPr lang="nb-NO" sz="1800" dirty="0" smtClean="0"/>
              <a:t>og leverte lavere kvalitet.</a:t>
            </a:r>
            <a:endParaRPr lang="x-none" sz="18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x-none" sz="1800" b="0" i="0" u="none" strike="noStrike" cap="none" dirty="0">
                <a:solidFill>
                  <a:schemeClr val="dk1"/>
                </a:solidFill>
                <a:sym typeface="Arial"/>
              </a:rPr>
              <a:t>Kunden: Bl</a:t>
            </a:r>
            <a:r>
              <a:rPr lang="x-none" sz="1800" dirty="0"/>
              <a:t>e (ihht leverandør) i enkelte tilfelle</a:t>
            </a:r>
            <a:r>
              <a:rPr lang="x-none" sz="18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x-none" sz="1800" dirty="0"/>
              <a:t>mindre</a:t>
            </a:r>
            <a:r>
              <a:rPr lang="x-none" sz="1800" b="0" i="0" u="none" strike="noStrike" cap="none" dirty="0">
                <a:solidFill>
                  <a:schemeClr val="dk1"/>
                </a:solidFill>
                <a:sym typeface="Arial"/>
              </a:rPr>
              <a:t> fleksibel. Alt som </a:t>
            </a:r>
            <a:r>
              <a:rPr lang="x-none" sz="1800" dirty="0"/>
              <a:t>var</a:t>
            </a:r>
            <a:r>
              <a:rPr lang="x-none" sz="1800" b="0" i="0" u="none" strike="noStrike" cap="none" dirty="0">
                <a:solidFill>
                  <a:schemeClr val="dk1"/>
                </a:solidFill>
                <a:sym typeface="Arial"/>
              </a:rPr>
              <a:t> spesifisert </a:t>
            </a:r>
            <a:r>
              <a:rPr lang="x-none" sz="1800" dirty="0"/>
              <a:t>skulle</a:t>
            </a:r>
            <a:r>
              <a:rPr lang="x-none" sz="1800" b="0" i="0" u="none" strike="noStrike" cap="none" dirty="0">
                <a:solidFill>
                  <a:schemeClr val="dk1"/>
                </a:solidFill>
                <a:sym typeface="Arial"/>
              </a:rPr>
              <a:t> leveres 100%, selv om det g</a:t>
            </a:r>
            <a:r>
              <a:rPr lang="x-none" sz="1800" dirty="0"/>
              <a:t>a</a:t>
            </a:r>
            <a:r>
              <a:rPr lang="x-none" sz="1800" b="0" i="0" u="none" strike="noStrike" cap="none" dirty="0">
                <a:solidFill>
                  <a:schemeClr val="dk1"/>
                </a:solidFill>
                <a:sym typeface="Arial"/>
              </a:rPr>
              <a:t> liten nytte. Mer fokus på </a:t>
            </a:r>
            <a:r>
              <a:rPr lang="x-none" sz="1800" dirty="0"/>
              <a:t>pris (ved valg av leverandør)</a:t>
            </a:r>
            <a:r>
              <a:rPr lang="x-none" sz="1800" b="0" i="0" u="none" strike="noStrike" cap="none" dirty="0">
                <a:solidFill>
                  <a:schemeClr val="dk1"/>
                </a:solidFill>
                <a:sym typeface="Arial"/>
              </a:rPr>
              <a:t> og spesifikasjon enn nytte</a:t>
            </a:r>
            <a:r>
              <a:rPr lang="x-none" sz="1800" b="0" i="0" u="none" strike="noStrike" cap="none" dirty="0" smtClean="0">
                <a:solidFill>
                  <a:schemeClr val="dk1"/>
                </a:solidFill>
                <a:sym typeface="Arial"/>
              </a:rPr>
              <a:t>.</a:t>
            </a:r>
            <a:endParaRPr lang="nb-NO" sz="1800" dirty="0"/>
          </a:p>
          <a:p>
            <a:pPr marL="400050" indent="-342900">
              <a:spcBef>
                <a:spcPts val="400"/>
              </a:spcBef>
            </a:pPr>
            <a:r>
              <a:rPr lang="nb-NO" sz="2000" dirty="0" smtClean="0"/>
              <a:t>Ny HIT-undersøkelse (n=60): Målpris med og uten øvre tak</a:t>
            </a:r>
          </a:p>
          <a:p>
            <a:pPr marL="800100" lvl="1" indent="-342900">
              <a:spcBef>
                <a:spcPts val="400"/>
              </a:spcBef>
            </a:pPr>
            <a:r>
              <a:rPr lang="nb-NO" sz="1800" dirty="0"/>
              <a:t>33% av </a:t>
            </a:r>
            <a:r>
              <a:rPr lang="nb-NO" sz="1800" dirty="0" smtClean="0"/>
              <a:t>prosjektene </a:t>
            </a:r>
            <a:r>
              <a:rPr lang="nb-NO" sz="1800" dirty="0"/>
              <a:t>med målpris </a:t>
            </a:r>
            <a:r>
              <a:rPr lang="nb-NO" sz="1800" b="1" dirty="0"/>
              <a:t>med</a:t>
            </a:r>
            <a:r>
              <a:rPr lang="nb-NO" sz="1800" dirty="0"/>
              <a:t> </a:t>
            </a:r>
            <a:r>
              <a:rPr lang="nb-NO" sz="1800" dirty="0" smtClean="0"/>
              <a:t>og 83% av prosjektene </a:t>
            </a:r>
            <a:r>
              <a:rPr lang="nb-NO" sz="1800" b="1" dirty="0" smtClean="0"/>
              <a:t>uten</a:t>
            </a:r>
            <a:r>
              <a:rPr lang="nb-NO" sz="1800" dirty="0" smtClean="0"/>
              <a:t> øvre </a:t>
            </a:r>
            <a:r>
              <a:rPr lang="nb-NO" sz="1800" dirty="0"/>
              <a:t>tak var vellykket </a:t>
            </a:r>
            <a:r>
              <a:rPr lang="nb-NO" sz="1800" dirty="0" err="1"/>
              <a:t>mhp</a:t>
            </a:r>
            <a:r>
              <a:rPr lang="nb-NO" sz="1800" dirty="0"/>
              <a:t> levert </a:t>
            </a:r>
            <a:r>
              <a:rPr lang="nb-NO" sz="1800" dirty="0" smtClean="0"/>
              <a:t>nytte</a:t>
            </a:r>
          </a:p>
          <a:p>
            <a:pPr marL="800100" lvl="1" indent="-342900">
              <a:spcBef>
                <a:spcPts val="400"/>
              </a:spcBef>
            </a:pPr>
            <a:r>
              <a:rPr lang="nb-NO" sz="1800" dirty="0" smtClean="0"/>
              <a:t>90</a:t>
            </a:r>
            <a:r>
              <a:rPr lang="nb-NO" sz="1800" dirty="0"/>
              <a:t>% </a:t>
            </a:r>
            <a:r>
              <a:rPr lang="nb-NO" sz="1800" dirty="0" smtClean="0"/>
              <a:t>hadde </a:t>
            </a:r>
            <a:r>
              <a:rPr lang="nb-NO" sz="1800" dirty="0"/>
              <a:t>erfart at målpris med øvre tak førte til mer fokus på spesifikasjon og mindre på levert nytte (”fastprisoppførsel”) enn uten øvre tak </a:t>
            </a:r>
          </a:p>
          <a:p>
            <a:pPr marL="800100" lvl="1" indent="-342900">
              <a:spcBef>
                <a:spcPts val="400"/>
              </a:spcBef>
            </a:pPr>
            <a:r>
              <a:rPr lang="nb-NO" sz="1800" dirty="0"/>
              <a:t>91% hadde erfart at fastpris førte til mer fokus på spesifikasjon og mindre på levert nytte</a:t>
            </a:r>
            <a:endParaRPr lang="x-none" sz="1800" dirty="0"/>
          </a:p>
          <a:p>
            <a:pPr marL="800100" lvl="1" indent="-342900">
              <a:spcBef>
                <a:spcPts val="400"/>
              </a:spcBef>
            </a:pPr>
            <a:endParaRPr lang="nb-NO" sz="2000" b="0" i="0" u="none" strike="noStrike" cap="none" dirty="0" smtClean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315913" y="304800"/>
            <a:ext cx="8828087" cy="892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600" dirty="0" err="1">
                <a:latin typeface="Helvetica" charset="0"/>
              </a:rPr>
              <a:t>Fastpris</a:t>
            </a:r>
            <a:r>
              <a:rPr lang="en-GB" sz="3600" dirty="0">
                <a:latin typeface="Helvetica" charset="0"/>
              </a:rPr>
              <a:t> </a:t>
            </a:r>
            <a:r>
              <a:rPr lang="en-GB" sz="3600" dirty="0" err="1">
                <a:latin typeface="Helvetica" charset="0"/>
              </a:rPr>
              <a:t>gir</a:t>
            </a:r>
            <a:r>
              <a:rPr lang="en-GB" sz="3600" dirty="0">
                <a:latin typeface="Helvetica" charset="0"/>
              </a:rPr>
              <a:t> </a:t>
            </a:r>
            <a:r>
              <a:rPr lang="en-GB" sz="3600" dirty="0" err="1" smtClean="0">
                <a:latin typeface="Helvetica" charset="0"/>
              </a:rPr>
              <a:t>mer</a:t>
            </a:r>
            <a:r>
              <a:rPr lang="en-GB" sz="3600" dirty="0" smtClean="0">
                <a:latin typeface="Helvetica" charset="0"/>
              </a:rPr>
              <a:t> </a:t>
            </a:r>
            <a:r>
              <a:rPr lang="en-GB" sz="3600" dirty="0" err="1">
                <a:latin typeface="Helvetica" charset="0"/>
              </a:rPr>
              <a:t>administrasjon</a:t>
            </a:r>
            <a:r>
              <a:rPr lang="en-GB" sz="3600" dirty="0">
                <a:latin typeface="Helvetica" charset="0"/>
              </a:rPr>
              <a:t> </a:t>
            </a:r>
            <a:r>
              <a:rPr lang="en-GB" sz="3600" dirty="0" smtClean="0">
                <a:latin typeface="Helvetica" charset="0"/>
              </a:rPr>
              <a:t/>
            </a:r>
            <a:br>
              <a:rPr lang="en-GB" sz="3600" dirty="0" smtClean="0">
                <a:latin typeface="Helvetica" charset="0"/>
              </a:rPr>
            </a:br>
            <a:r>
              <a:rPr lang="en-GB" sz="2200" dirty="0" err="1" smtClean="0">
                <a:latin typeface="Helvetica" charset="0"/>
              </a:rPr>
              <a:t>Ahonen</a:t>
            </a:r>
            <a:r>
              <a:rPr lang="en-GB" sz="2200" dirty="0">
                <a:latin typeface="Helvetica" charset="0"/>
              </a:rPr>
              <a:t>, </a:t>
            </a:r>
            <a:r>
              <a:rPr lang="en-GB" sz="2200" dirty="0" err="1">
                <a:latin typeface="Helvetica" charset="0"/>
              </a:rPr>
              <a:t>Jarmo</a:t>
            </a:r>
            <a:r>
              <a:rPr lang="en-GB" sz="2200" dirty="0">
                <a:latin typeface="Helvetica" charset="0"/>
              </a:rPr>
              <a:t> J., et al. "Reported project management effort, project size, and contract type." Journal of Systems and Software 109 (2015): 205-213.</a:t>
            </a:r>
            <a:endParaRPr lang="en-GB" sz="4000" dirty="0">
              <a:latin typeface="Helvetica" charset="0"/>
            </a:endParaRPr>
          </a:p>
        </p:txBody>
      </p:sp>
      <p:pic>
        <p:nvPicPr>
          <p:cNvPr id="215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6326188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07" name="Straight Arrow Connector 4"/>
          <p:cNvCxnSpPr>
            <a:cxnSpLocks noChangeShapeType="1"/>
          </p:cNvCxnSpPr>
          <p:nvPr/>
        </p:nvCxnSpPr>
        <p:spPr bwMode="auto">
          <a:xfrm flipH="1">
            <a:off x="6516688" y="3429000"/>
            <a:ext cx="719137" cy="21431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8" name="Straight Arrow Connector 6"/>
          <p:cNvCxnSpPr>
            <a:cxnSpLocks noChangeShapeType="1"/>
          </p:cNvCxnSpPr>
          <p:nvPr/>
        </p:nvCxnSpPr>
        <p:spPr bwMode="auto">
          <a:xfrm flipH="1">
            <a:off x="6516688" y="4076700"/>
            <a:ext cx="719137" cy="2174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7315200" y="3141663"/>
            <a:ext cx="1230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nb-NO" sz="1800">
                <a:solidFill>
                  <a:schemeClr val="tx1"/>
                </a:solidFill>
                <a:latin typeface="Times New Roman" charset="0"/>
              </a:rPr>
              <a:t>Fixed price</a:t>
            </a:r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7381875" y="3862388"/>
            <a:ext cx="973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nb-NO" sz="1800">
                <a:solidFill>
                  <a:schemeClr val="tx1"/>
                </a:solidFill>
                <a:latin typeface="Times New Roman" charset="0"/>
              </a:rPr>
              <a:t>Per hour</a:t>
            </a:r>
          </a:p>
        </p:txBody>
      </p:sp>
    </p:spTree>
    <p:extLst>
      <p:ext uri="{BB962C8B-B14F-4D97-AF65-F5344CB8AC3E}">
        <p14:creationId xmlns:p14="http://schemas.microsoft.com/office/powerpoint/2010/main" val="244413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Styre ressursene selv (som kunde) eller la leverandør styre utviklingsressursene?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314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b-NO" sz="3600" dirty="0" smtClean="0"/>
              <a:t>SMIOS-undersøkelsen: Ressursstyring</a:t>
            </a:r>
            <a:endParaRPr lang="x-none" sz="3600" dirty="0"/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67543" y="1412775"/>
            <a:ext cx="8291400" cy="492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b-NO" sz="2000" dirty="0" smtClean="0"/>
              <a:t>Ca. en tredjedel</a:t>
            </a:r>
            <a:r>
              <a:rPr lang="x-none" sz="2000" dirty="0" smtClean="0"/>
              <a:t> av prosjektene styrte</a:t>
            </a:r>
            <a:r>
              <a:rPr lang="nb-NO" sz="2000" dirty="0" smtClean="0"/>
              <a:t> kunde</a:t>
            </a:r>
            <a:r>
              <a:rPr lang="x-none" sz="2000" dirty="0" smtClean="0"/>
              <a:t>bemanningen på </a:t>
            </a:r>
            <a:r>
              <a:rPr lang="nb-NO" sz="2000" dirty="0" smtClean="0"/>
              <a:t>personnivå</a:t>
            </a:r>
            <a:r>
              <a:rPr lang="x-none" sz="2000" dirty="0" smtClean="0"/>
              <a:t>.</a:t>
            </a:r>
            <a:endParaRPr lang="nb-NO" sz="2000" dirty="0" smtClean="0"/>
          </a:p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nb-NO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isse prosjektene var av de mest vellykkede (kun 8% fikk problemer)</a:t>
            </a:r>
            <a:endParaRPr lang="x-none" sz="2000" dirty="0"/>
          </a:p>
          <a:p>
            <a:pPr marR="0" lvl="1" indent="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x-none" sz="1800" dirty="0" smtClean="0"/>
              <a:t>Krevende</a:t>
            </a:r>
            <a:r>
              <a:rPr lang="nb-NO" sz="1800" dirty="0" smtClean="0"/>
              <a:t> for kunde</a:t>
            </a:r>
            <a:r>
              <a:rPr lang="x-none" sz="1800" dirty="0" smtClean="0"/>
              <a:t>, </a:t>
            </a:r>
            <a:r>
              <a:rPr lang="x-none" sz="1800" dirty="0"/>
              <a:t>men oppleves å være </a:t>
            </a:r>
            <a:r>
              <a:rPr lang="x-none" sz="1800" dirty="0" smtClean="0"/>
              <a:t>lønnsomt</a:t>
            </a:r>
            <a:endParaRPr lang="nb-NO" sz="1800" dirty="0" smtClean="0"/>
          </a:p>
          <a:p>
            <a:pPr marR="0" lvl="1" indent="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b-NO" sz="1800" dirty="0" smtClean="0"/>
              <a:t>Fastpris og målpris opplevdes ofte som begrensende for kundestyring av ressursbruk (”</a:t>
            </a:r>
            <a:r>
              <a:rPr lang="nb-NO" sz="1800" i="1" dirty="0" smtClean="0"/>
              <a:t>fastpris og målpris betyr at leverandør må få bestemme hvem som skal gjøre jobben</a:t>
            </a:r>
            <a:r>
              <a:rPr lang="nb-NO" sz="1800" dirty="0" smtClean="0"/>
              <a:t>”)</a:t>
            </a:r>
            <a:endParaRPr lang="nb-NO" sz="2000" dirty="0" smtClean="0"/>
          </a:p>
          <a:p>
            <a:pPr lvl="0" indent="-368300">
              <a:spcBef>
                <a:spcPts val="0"/>
              </a:spcBef>
            </a:pPr>
            <a:r>
              <a:rPr lang="nb-NO" sz="2000" dirty="0"/>
              <a:t>Kundestyring av ressurser inngikk i følgende mønster for de mest vellykkede prosjektene</a:t>
            </a:r>
            <a:r>
              <a:rPr lang="x-none" sz="2000" dirty="0"/>
              <a:t>:</a:t>
            </a:r>
          </a:p>
          <a:p>
            <a:pPr lvl="1" indent="431800">
              <a:spcBef>
                <a:spcPts val="0"/>
              </a:spcBef>
            </a:pPr>
            <a:r>
              <a:rPr lang="nb-NO" sz="1800" dirty="0"/>
              <a:t>K</a:t>
            </a:r>
            <a:r>
              <a:rPr lang="x-none" sz="1800" dirty="0"/>
              <a:t>ompetente og involverte </a:t>
            </a:r>
            <a:r>
              <a:rPr lang="x-none" sz="1800" dirty="0" smtClean="0"/>
              <a:t>kunde</a:t>
            </a:r>
            <a:r>
              <a:rPr lang="nb-NO" sz="1800" dirty="0" smtClean="0"/>
              <a:t>r</a:t>
            </a:r>
            <a:endParaRPr lang="x-none" sz="1800" dirty="0"/>
          </a:p>
          <a:p>
            <a:pPr lvl="1" indent="431800">
              <a:spcBef>
                <a:spcPts val="0"/>
              </a:spcBef>
            </a:pPr>
            <a:r>
              <a:rPr lang="nb-NO" sz="1800" dirty="0"/>
              <a:t>B</a:t>
            </a:r>
            <a:r>
              <a:rPr lang="x-none" sz="1800" dirty="0"/>
              <a:t>ruk av per time-baserte kontrakter</a:t>
            </a:r>
            <a:endParaRPr lang="nb-NO" sz="1800" dirty="0"/>
          </a:p>
          <a:p>
            <a:pPr lvl="1" indent="431800">
              <a:spcBef>
                <a:spcPts val="0"/>
              </a:spcBef>
            </a:pPr>
            <a:r>
              <a:rPr lang="nb-NO" sz="1800" dirty="0"/>
              <a:t>Valg av ressurser fra flere leverandører (alle seks prosjektene som gjorde dette var </a:t>
            </a:r>
            <a:r>
              <a:rPr lang="nb-NO" sz="1800" dirty="0" smtClean="0"/>
              <a:t>vellykkede</a:t>
            </a:r>
            <a:r>
              <a:rPr lang="nb-NO" sz="1800" dirty="0"/>
              <a:t>)</a:t>
            </a:r>
          </a:p>
          <a:p>
            <a:pPr lvl="0" indent="-368300">
              <a:spcBef>
                <a:spcPts val="0"/>
              </a:spcBef>
            </a:pPr>
            <a:r>
              <a:rPr lang="nb-NO" sz="2000" dirty="0" smtClean="0"/>
              <a:t>Prosjekter med en stor leverandør og fastpris-</a:t>
            </a:r>
            <a:r>
              <a:rPr lang="nb-NO" sz="2000" dirty="0" err="1" smtClean="0"/>
              <a:t>aktig</a:t>
            </a:r>
            <a:r>
              <a:rPr lang="nb-NO" sz="2000" dirty="0" smtClean="0"/>
              <a:t> kontrakt fungerte dårligst (67% fikk problemer)</a:t>
            </a:r>
          </a:p>
          <a:p>
            <a:pPr lvl="1" indent="-368300">
              <a:spcBef>
                <a:spcPts val="0"/>
              </a:spcBef>
            </a:pPr>
            <a:endParaRPr lang="nb-NO" sz="1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b-NO" sz="4000" b="1" dirty="0" smtClean="0"/>
              <a:t>Hjelper det å jobbe smidig?</a:t>
            </a:r>
            <a:endParaRPr lang="x-none" sz="40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4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SMIOS-prosjektet</a:t>
            </a:r>
            <a:r>
              <a:rPr lang="nb-NO" sz="4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 oppgaver</a:t>
            </a:r>
            <a:endParaRPr lang="x-none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26300" y="1360400"/>
            <a:ext cx="8291400" cy="492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2400" dirty="0"/>
              <a:t>Finne </a:t>
            </a:r>
            <a:r>
              <a:rPr lang="nb-NO" sz="2400" dirty="0" smtClean="0"/>
              <a:t>ut hva som skiller </a:t>
            </a:r>
            <a:r>
              <a:rPr lang="x-none" sz="2400" b="0" i="0" u="none" strike="noStrike" cap="none" dirty="0" smtClean="0">
                <a:solidFill>
                  <a:schemeClr val="dk1"/>
                </a:solidFill>
                <a:sym typeface="Arial"/>
              </a:rPr>
              <a:t>IT-prosjekter </a:t>
            </a:r>
            <a:r>
              <a:rPr lang="x-none" sz="2400" b="0" i="0" u="none" strike="noStrike" cap="none" dirty="0">
                <a:solidFill>
                  <a:schemeClr val="dk1"/>
                </a:solidFill>
                <a:sym typeface="Arial"/>
              </a:rPr>
              <a:t>(IT-utvikling) som lykkes </a:t>
            </a:r>
            <a:r>
              <a:rPr lang="nb-NO" sz="2400" b="0" i="0" u="none" strike="noStrike" cap="none" dirty="0" smtClean="0">
                <a:solidFill>
                  <a:schemeClr val="dk1"/>
                </a:solidFill>
                <a:sym typeface="Arial"/>
              </a:rPr>
              <a:t>og mislykkes</a:t>
            </a:r>
            <a:r>
              <a:rPr lang="x-none" sz="2400" b="0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  <a:endParaRPr lang="x-none" sz="24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x-none" sz="2400" b="0" i="0" u="none" strike="noStrike" cap="none" dirty="0">
                <a:solidFill>
                  <a:schemeClr val="dk1"/>
                </a:solidFill>
                <a:sym typeface="Arial"/>
              </a:rPr>
              <a:t>Finnes det klare, ikke-trivielle </a:t>
            </a:r>
            <a:r>
              <a:rPr lang="x-none" sz="2400" b="0" i="0" u="none" strike="noStrike" cap="none" dirty="0" smtClean="0">
                <a:solidFill>
                  <a:schemeClr val="dk1"/>
                </a:solidFill>
                <a:sym typeface="Arial"/>
              </a:rPr>
              <a:t>sammenhenger?</a:t>
            </a:r>
            <a:endParaRPr lang="x-none" sz="24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x-none" sz="2400" b="0" i="0" u="none" strike="noStrike" cap="none" dirty="0">
                <a:solidFill>
                  <a:schemeClr val="dk1"/>
                </a:solidFill>
                <a:sym typeface="Arial"/>
              </a:rPr>
              <a:t>I hvilke </a:t>
            </a:r>
            <a:r>
              <a:rPr lang="x-none" sz="2400" b="0" i="0" u="none" strike="noStrike" cap="none" dirty="0" smtClean="0">
                <a:solidFill>
                  <a:schemeClr val="dk1"/>
                </a:solidFill>
                <a:sym typeface="Arial"/>
              </a:rPr>
              <a:t>kontekster gjelder </a:t>
            </a:r>
            <a:r>
              <a:rPr lang="x-none" sz="2400" b="0" i="0" u="none" strike="noStrike" cap="none" dirty="0">
                <a:solidFill>
                  <a:schemeClr val="dk1"/>
                </a:solidFill>
                <a:sym typeface="Arial"/>
              </a:rPr>
              <a:t>sammenhengene?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2400" b="0" i="0" u="none" strike="noStrike" cap="none" dirty="0">
                <a:solidFill>
                  <a:schemeClr val="dk1"/>
                </a:solidFill>
                <a:sym typeface="Arial"/>
              </a:rPr>
              <a:t>Gi evidens-baserte </a:t>
            </a:r>
            <a:r>
              <a:rPr lang="x-none" sz="2400" b="0" i="0" u="none" strike="noStrike" cap="none" dirty="0" smtClean="0">
                <a:solidFill>
                  <a:schemeClr val="dk1"/>
                </a:solidFill>
                <a:sym typeface="Arial"/>
              </a:rPr>
              <a:t>råd</a:t>
            </a:r>
            <a:r>
              <a:rPr lang="nb-NO" sz="2400" b="0" i="0" u="none" strike="noStrike" cap="none" dirty="0" smtClean="0">
                <a:solidFill>
                  <a:schemeClr val="dk1"/>
                </a:solidFill>
                <a:sym typeface="Arial"/>
              </a:rPr>
              <a:t> og s</a:t>
            </a:r>
            <a:r>
              <a:rPr lang="x-none" sz="2400" dirty="0" smtClean="0"/>
              <a:t>tyrke </a:t>
            </a:r>
            <a:r>
              <a:rPr lang="x-none" sz="2400" dirty="0"/>
              <a:t>evnen til å gjennomføre </a:t>
            </a:r>
            <a:r>
              <a:rPr lang="nb-NO" sz="2400" dirty="0" smtClean="0"/>
              <a:t>vellykkede </a:t>
            </a:r>
            <a:r>
              <a:rPr lang="x-none" sz="2400" b="0" i="0" u="none" strike="noStrike" cap="none" dirty="0" smtClean="0">
                <a:solidFill>
                  <a:schemeClr val="dk1"/>
                </a:solidFill>
                <a:sym typeface="Arial"/>
              </a:rPr>
              <a:t>IT-prosjekter</a:t>
            </a:r>
            <a:endParaRPr lang="x-none" sz="24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nb-NO" sz="2400" dirty="0" smtClean="0"/>
              <a:t>S</a:t>
            </a:r>
            <a:r>
              <a:rPr lang="x-none" sz="2400" dirty="0" smtClean="0"/>
              <a:t>pre </a:t>
            </a:r>
            <a:r>
              <a:rPr lang="x-none" sz="2400" dirty="0"/>
              <a:t>kunnskap:</a:t>
            </a:r>
          </a:p>
          <a:p>
            <a: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nb-NO" sz="2400" dirty="0"/>
              <a:t> </a:t>
            </a:r>
            <a:r>
              <a:rPr lang="nb-NO" sz="2400" dirty="0" smtClean="0"/>
              <a:t>P</a:t>
            </a:r>
            <a:r>
              <a:rPr lang="x-none" sz="2400" dirty="0" smtClean="0"/>
              <a:t>resentasjoner, </a:t>
            </a:r>
            <a:r>
              <a:rPr lang="x-none" sz="2400" dirty="0"/>
              <a:t>publikasjoner og vitenskapelige artikler </a:t>
            </a:r>
            <a:r>
              <a:rPr lang="nb-NO" sz="2400" dirty="0" smtClean="0"/>
              <a:t>finnes på</a:t>
            </a:r>
            <a:r>
              <a:rPr lang="x-none" sz="2400" dirty="0" smtClean="0"/>
              <a:t>: </a:t>
            </a:r>
            <a:r>
              <a:rPr lang="x-none" sz="2400" b="1" i="1" dirty="0" smtClean="0"/>
              <a:t>hitledelse.com/smios/publikasjoner/</a:t>
            </a:r>
            <a:endParaRPr lang="nb-NO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b-NO" sz="4000" dirty="0" smtClean="0"/>
              <a:t>HIT-undersøkelsen</a:t>
            </a:r>
            <a:br>
              <a:rPr lang="nb-NO" sz="4000" dirty="0" smtClean="0"/>
            </a:br>
            <a:r>
              <a:rPr lang="nb-NO" sz="2000" dirty="0" smtClean="0"/>
              <a:t>Økning (prosentpoeng) i andel vellykkede prosjekter</a:t>
            </a:r>
            <a:endParaRPr lang="x-none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682669"/>
            <a:ext cx="84388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Prosjekter som jobbet smidig, men ikke hadde hyppige leveranser til </a:t>
            </a:r>
            <a:br>
              <a:rPr lang="nb-NO" sz="2000" dirty="0" smtClean="0"/>
            </a:br>
            <a:r>
              <a:rPr lang="nb-NO" sz="2000" dirty="0" smtClean="0"/>
              <a:t>produksjon (eller grundig evaluering av kunde var MINDRE vellykket enn </a:t>
            </a:r>
            <a:br>
              <a:rPr lang="nb-NO" sz="2000" dirty="0" smtClean="0"/>
            </a:br>
            <a:r>
              <a:rPr lang="nb-NO" sz="2000" dirty="0" smtClean="0"/>
              <a:t>ikke-smidige prosjekter!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829834"/>
              </p:ext>
            </p:extLst>
          </p:nvPr>
        </p:nvGraphicFramePr>
        <p:xfrm>
          <a:off x="974444" y="1754693"/>
          <a:ext cx="7244472" cy="3474851"/>
        </p:xfrm>
        <a:graphic>
          <a:graphicData uri="http://schemas.openxmlformats.org/drawingml/2006/table">
            <a:tbl>
              <a:tblPr firstRow="1" bandRow="1">
                <a:tableStyleId>{08D2C7BD-3DA3-447A-A59D-92D4C88D1F31}</a:tableStyleId>
              </a:tblPr>
              <a:tblGrid>
                <a:gridCol w="1811118"/>
                <a:gridCol w="1811118"/>
                <a:gridCol w="1811118"/>
                <a:gridCol w="1811118"/>
              </a:tblGrid>
              <a:tr h="405026">
                <a:tc>
                  <a:txBody>
                    <a:bodyPr/>
                    <a:lstStyle/>
                    <a:p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Smidig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Hyppig leveranse til produksjon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Fleksibelt innhold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782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Nytte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16%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22%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29%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782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Funksjonalitet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22%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29%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16%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782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Kvalitet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21%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6%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32%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782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Budsjettkontroll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2%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22%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29%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782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Tidskontroll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8%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11%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24%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782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Effektivitet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11%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chemeClr val="tx1"/>
                          </a:solidFill>
                        </a:rPr>
                        <a:t>24%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457200" y="50666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b-NO" sz="2400" b="1" dirty="0" smtClean="0">
                <a:solidFill>
                  <a:schemeClr val="dk1"/>
                </a:solidFill>
              </a:rPr>
              <a:t>HIT-undersøkelsen</a:t>
            </a:r>
            <a:r>
              <a:rPr lang="nb-NO" sz="2400" dirty="0" smtClean="0">
                <a:solidFill>
                  <a:schemeClr val="dk1"/>
                </a:solidFill>
              </a:rPr>
              <a:t>: </a:t>
            </a:r>
            <a:r>
              <a:rPr lang="x-none" sz="2400" i="1" dirty="0" smtClean="0">
                <a:solidFill>
                  <a:schemeClr val="dk1"/>
                </a:solidFill>
              </a:rPr>
              <a:t>I </a:t>
            </a:r>
            <a:r>
              <a:rPr lang="x-none" sz="2400" i="1" dirty="0">
                <a:solidFill>
                  <a:schemeClr val="dk1"/>
                </a:solidFill>
              </a:rPr>
              <a:t>hvilken grad ble behov, krav eller løsninger endret underveis i prosjektet som et resultat av eksterne endringer eller læring innad i prosjektet?</a:t>
            </a:r>
          </a:p>
        </p:txBody>
      </p:sp>
      <p:graphicFrame>
        <p:nvGraphicFramePr>
          <p:cNvPr id="378" name="Shape 378"/>
          <p:cNvGraphicFramePr/>
          <p:nvPr/>
        </p:nvGraphicFramePr>
        <p:xfrm>
          <a:off x="1524000" y="2076725"/>
          <a:ext cx="6096000" cy="3305376"/>
        </p:xfrm>
        <a:graphic>
          <a:graphicData uri="http://schemas.openxmlformats.org/drawingml/2006/table">
            <a:tbl>
              <a:tblPr>
                <a:noFill/>
                <a:tableStyleId>{FA3EED8B-71A2-4504-9194-726FE3CA5D08}</a:tableStyleId>
              </a:tblPr>
              <a:tblGrid>
                <a:gridCol w="1752600"/>
                <a:gridCol w="2305050"/>
                <a:gridCol w="2038350"/>
              </a:tblGrid>
              <a:tr h="6381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 b="1"/>
                        <a:t>I stor grad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 b="1"/>
                        <a:t>I liten grad/fraværende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Nytte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67% (suksessrate)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21%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Kvalitet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53%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13%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Budsjett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47%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27%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Tid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33%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25%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Effektivitet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33%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800"/>
                        <a:t>10%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9" name="Shape 379"/>
          <p:cNvSpPr txBox="1"/>
          <p:nvPr/>
        </p:nvSpPr>
        <p:spPr>
          <a:xfrm>
            <a:off x="805225" y="5669275"/>
            <a:ext cx="7806600" cy="97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x-none" sz="2000">
                <a:solidFill>
                  <a:schemeClr val="dk1"/>
                </a:solidFill>
              </a:rPr>
              <a:t>Endringer som muligheter, ikke som trussel. Korrelerer med god bruk av smidig. Vanskeligere å få til med fastpris-avtaler.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457200" y="520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b-NO" sz="40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SMIOS-undersøkelsen</a:t>
            </a:r>
            <a:endParaRPr lang="x-none"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457200" y="1064099"/>
            <a:ext cx="8291512" cy="4924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b-NO" sz="2000" b="1" i="0" u="none" strike="noStrike" cap="none" dirty="0" smtClean="0">
                <a:solidFill>
                  <a:schemeClr val="dk1"/>
                </a:solidFill>
                <a:sym typeface="Arial"/>
              </a:rPr>
              <a:t>Hyppige leveranser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2000" b="0" i="0" u="none" strike="noStrike" cap="none" dirty="0" smtClean="0">
                <a:solidFill>
                  <a:schemeClr val="dk1"/>
                </a:solidFill>
                <a:sym typeface="Arial"/>
              </a:rPr>
              <a:t>Nesten </a:t>
            </a:r>
            <a:r>
              <a:rPr lang="x-none" sz="2000" b="0" i="0" u="none" strike="noStrike" cap="none" dirty="0">
                <a:solidFill>
                  <a:schemeClr val="dk1"/>
                </a:solidFill>
                <a:sym typeface="Arial"/>
              </a:rPr>
              <a:t>alle hadde </a:t>
            </a:r>
            <a:r>
              <a:rPr lang="nb-NO" sz="2000" b="0" i="0" u="none" strike="noStrike" cap="none" dirty="0" smtClean="0">
                <a:solidFill>
                  <a:schemeClr val="dk1"/>
                </a:solidFill>
                <a:sym typeface="Arial"/>
              </a:rPr>
              <a:t>underveis-</a:t>
            </a:r>
            <a:r>
              <a:rPr lang="x-none" sz="2000" b="0" i="0" u="none" strike="noStrike" cap="none" dirty="0" smtClean="0">
                <a:solidFill>
                  <a:schemeClr val="dk1"/>
                </a:solidFill>
                <a:sym typeface="Arial"/>
              </a:rPr>
              <a:t>leveranser (</a:t>
            </a:r>
            <a:r>
              <a:rPr lang="nb-NO" sz="2000" b="0" i="0" u="none" strike="noStrike" cap="none" dirty="0" smtClean="0">
                <a:solidFill>
                  <a:schemeClr val="dk1"/>
                </a:solidFill>
                <a:sym typeface="Arial"/>
              </a:rPr>
              <a:t>94%</a:t>
            </a:r>
            <a:r>
              <a:rPr lang="x-none" sz="2000" b="0" i="0" u="none" strike="noStrike" cap="none" dirty="0" smtClean="0">
                <a:solidFill>
                  <a:schemeClr val="dk1"/>
                </a:solidFill>
                <a:sym typeface="Arial"/>
              </a:rPr>
              <a:t>)</a:t>
            </a:r>
            <a:r>
              <a:rPr lang="nb-NO" sz="2000" b="0" i="0" u="none" strike="noStrike" cap="none" dirty="0" smtClean="0">
                <a:solidFill>
                  <a:schemeClr val="dk1"/>
                </a:solidFill>
                <a:sym typeface="Arial"/>
              </a:rPr>
              <a:t>.</a:t>
            </a:r>
            <a:endParaRPr lang="x-none" sz="20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2000" b="0" i="0" u="none" strike="noStrike" cap="none" dirty="0">
                <a:solidFill>
                  <a:schemeClr val="dk1"/>
                </a:solidFill>
                <a:sym typeface="Arial"/>
              </a:rPr>
              <a:t>Få hadde hy</a:t>
            </a:r>
            <a:r>
              <a:rPr lang="x-none" sz="2000" b="0" i="0" u="none" strike="noStrike" cap="none" dirty="0">
                <a:solidFill>
                  <a:srgbClr val="000000"/>
                </a:solidFill>
                <a:sym typeface="Arial"/>
              </a:rPr>
              <a:t>ppige leveranser til produksjon </a:t>
            </a:r>
            <a:r>
              <a:rPr lang="x-none" sz="2000" b="0" i="0" u="none" strike="noStrike" cap="none" dirty="0" smtClean="0">
                <a:solidFill>
                  <a:srgbClr val="000000"/>
                </a:solidFill>
                <a:sym typeface="Arial"/>
              </a:rPr>
              <a:t>(</a:t>
            </a:r>
            <a:r>
              <a:rPr lang="nb-NO" sz="2000" dirty="0" smtClean="0">
                <a:solidFill>
                  <a:srgbClr val="000000"/>
                </a:solidFill>
              </a:rPr>
              <a:t>20%</a:t>
            </a:r>
            <a:r>
              <a:rPr lang="x-none" sz="2000" b="0" i="0" u="none" strike="noStrike" cap="none" dirty="0" smtClean="0">
                <a:solidFill>
                  <a:srgbClr val="000000"/>
                </a:solidFill>
                <a:sym typeface="Arial"/>
              </a:rPr>
              <a:t>). </a:t>
            </a:r>
            <a:endParaRPr lang="x-none" sz="2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R="0" lvl="1" indent="457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–"/>
            </a:pPr>
            <a:r>
              <a:rPr lang="x-none" sz="2000" b="1" i="0" u="none" strike="noStrike" cap="none" dirty="0">
                <a:solidFill>
                  <a:srgbClr val="000000"/>
                </a:solidFill>
                <a:sym typeface="Arial"/>
              </a:rPr>
              <a:t>Alle</a:t>
            </a:r>
            <a:r>
              <a:rPr lang="x-none" sz="2000" b="0" i="0" u="none" strike="noStrike" cap="none" dirty="0">
                <a:solidFill>
                  <a:srgbClr val="000000"/>
                </a:solidFill>
                <a:sym typeface="Arial"/>
              </a:rPr>
              <a:t> disse gikk det bra med!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2000" b="0" i="0" u="none" strike="noStrike" cap="none" dirty="0" smtClean="0">
                <a:solidFill>
                  <a:schemeClr val="dk1"/>
                </a:solidFill>
                <a:sym typeface="Arial"/>
              </a:rPr>
              <a:t>De som leverte hyppig, og ”noen få</a:t>
            </a:r>
            <a:r>
              <a:rPr lang="x-none" sz="2000" dirty="0" smtClean="0"/>
              <a:t>” </a:t>
            </a:r>
            <a:r>
              <a:rPr lang="x-none" sz="2000" b="0" i="0" u="none" strike="noStrike" cap="none" dirty="0" smtClean="0">
                <a:solidFill>
                  <a:schemeClr val="dk1"/>
                </a:solidFill>
                <a:sym typeface="Arial"/>
              </a:rPr>
              <a:t>ganger til produksjon gikk det også stort sett bra med (</a:t>
            </a:r>
            <a:r>
              <a:rPr lang="nb-NO" sz="2000" dirty="0" smtClean="0"/>
              <a:t>71% </a:t>
            </a:r>
            <a:r>
              <a:rPr lang="x-none" sz="2000" b="0" i="0" u="none" strike="noStrike" cap="none" dirty="0" smtClean="0">
                <a:solidFill>
                  <a:schemeClr val="dk1"/>
                </a:solidFill>
                <a:sym typeface="Arial"/>
              </a:rPr>
              <a:t>bra).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x-none" sz="2000" b="0" i="0" u="none" strike="noStrike" cap="none" dirty="0" smtClean="0">
                <a:solidFill>
                  <a:schemeClr val="dk1"/>
                </a:solidFill>
                <a:sym typeface="Arial"/>
              </a:rPr>
              <a:t>De </a:t>
            </a:r>
            <a:r>
              <a:rPr lang="x-none" sz="2000" b="0" i="0" u="none" strike="noStrike" cap="none" dirty="0">
                <a:solidFill>
                  <a:schemeClr val="dk1"/>
                </a:solidFill>
                <a:sym typeface="Arial"/>
              </a:rPr>
              <a:t>som leverte hyppig, men ikke til prod. gikk det dårligere med </a:t>
            </a:r>
            <a:r>
              <a:rPr lang="x-none" sz="2000" b="0" i="0" u="none" strike="noStrike" cap="none" dirty="0" smtClean="0">
                <a:solidFill>
                  <a:schemeClr val="dk1"/>
                </a:solidFill>
                <a:sym typeface="Arial"/>
              </a:rPr>
              <a:t>(</a:t>
            </a:r>
            <a:r>
              <a:rPr lang="nb-NO" sz="2000" b="0" i="0" u="none" strike="noStrike" cap="none" dirty="0" smtClean="0">
                <a:solidFill>
                  <a:schemeClr val="dk1"/>
                </a:solidFill>
                <a:sym typeface="Arial"/>
              </a:rPr>
              <a:t>50% hadde problemer</a:t>
            </a:r>
            <a:r>
              <a:rPr lang="x-none" sz="2000" b="0" i="0" u="none" strike="noStrike" cap="none" dirty="0" smtClean="0">
                <a:solidFill>
                  <a:schemeClr val="dk1"/>
                </a:solidFill>
                <a:sym typeface="Arial"/>
              </a:rPr>
              <a:t>)</a:t>
            </a:r>
            <a:endParaRPr lang="nb-NO" sz="20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b-NO" sz="2000" b="1" dirty="0" smtClean="0"/>
              <a:t>Fleksibelt omfang</a:t>
            </a:r>
          </a:p>
          <a:p>
            <a:pPr marL="457200" lvl="0" indent="-381000">
              <a:spcBef>
                <a:spcPts val="0"/>
              </a:spcBef>
            </a:pPr>
            <a:r>
              <a:rPr lang="nb-NO" sz="2000" dirty="0" smtClean="0"/>
              <a:t>F</a:t>
            </a:r>
            <a:r>
              <a:rPr lang="x-none" sz="2000" dirty="0" smtClean="0"/>
              <a:t>leksibelt omfang</a:t>
            </a:r>
            <a:r>
              <a:rPr lang="nb-NO" sz="2000" dirty="0" smtClean="0"/>
              <a:t> og </a:t>
            </a:r>
            <a:r>
              <a:rPr lang="x-none" sz="2000" dirty="0" smtClean="0"/>
              <a:t>smidig </a:t>
            </a:r>
            <a:r>
              <a:rPr lang="x-none" sz="2000" dirty="0"/>
              <a:t>konstruksjon: </a:t>
            </a:r>
            <a:r>
              <a:rPr lang="nb-NO" sz="2000" dirty="0" smtClean="0"/>
              <a:t>87% </a:t>
            </a:r>
            <a:r>
              <a:rPr lang="x-none" sz="2000" dirty="0" smtClean="0"/>
              <a:t>gikk </a:t>
            </a:r>
            <a:r>
              <a:rPr lang="x-none" sz="2000" dirty="0"/>
              <a:t>bra </a:t>
            </a:r>
            <a:endParaRPr lang="nb-NO" sz="2000" dirty="0" smtClean="0"/>
          </a:p>
          <a:p>
            <a:pPr marL="457200" lvl="0" indent="-381000">
              <a:spcBef>
                <a:spcPts val="0"/>
              </a:spcBef>
            </a:pPr>
            <a:r>
              <a:rPr lang="x-none" sz="2000" dirty="0" smtClean="0"/>
              <a:t>Fast omfang</a:t>
            </a:r>
            <a:r>
              <a:rPr lang="nb-NO" sz="2000" dirty="0" smtClean="0"/>
              <a:t> og </a:t>
            </a:r>
            <a:r>
              <a:rPr lang="x-none" sz="2000" dirty="0" smtClean="0"/>
              <a:t>”smidig</a:t>
            </a:r>
            <a:r>
              <a:rPr lang="x-none" sz="2000" dirty="0"/>
              <a:t>” konstruksjon: </a:t>
            </a:r>
            <a:r>
              <a:rPr lang="nb-NO" sz="2000" dirty="0" smtClean="0"/>
              <a:t>58% </a:t>
            </a:r>
            <a:r>
              <a:rPr lang="x-none" sz="2000" dirty="0" smtClean="0"/>
              <a:t>gikk bra</a:t>
            </a:r>
            <a:endParaRPr lang="nb-NO" sz="2000" dirty="0"/>
          </a:p>
          <a:p>
            <a:pPr marL="76200" lvl="0" indent="0">
              <a:spcBef>
                <a:spcPts val="0"/>
              </a:spcBef>
              <a:buNone/>
            </a:pPr>
            <a:endParaRPr lang="nb-NO" sz="2000" dirty="0" smtClean="0"/>
          </a:p>
          <a:p>
            <a:pPr marL="76200" lvl="0" indent="0">
              <a:spcBef>
                <a:spcPts val="0"/>
              </a:spcBef>
              <a:buNone/>
            </a:pPr>
            <a:r>
              <a:rPr lang="nb-NO" sz="2000" b="1" dirty="0" smtClean="0"/>
              <a:t>Mønster for suksess</a:t>
            </a:r>
            <a:endParaRPr lang="nb-NO" sz="2000" b="1" dirty="0"/>
          </a:p>
          <a:p>
            <a:pPr marL="419100" indent="-342900">
              <a:spcBef>
                <a:spcPts val="0"/>
              </a:spcBef>
            </a:pPr>
            <a:r>
              <a:rPr lang="nb-NO" sz="2000" dirty="0" smtClean="0"/>
              <a:t>Vellykkede prosjekter kombinerer </a:t>
            </a:r>
            <a:r>
              <a:rPr lang="nb-NO" sz="2000" dirty="0"/>
              <a:t>h</a:t>
            </a:r>
            <a:r>
              <a:rPr lang="x-none" sz="2000" dirty="0" smtClean="0"/>
              <a:t>yppig</a:t>
            </a:r>
            <a:r>
              <a:rPr lang="nb-NO" sz="2000" dirty="0" smtClean="0"/>
              <a:t>e</a:t>
            </a:r>
            <a:r>
              <a:rPr lang="x-none" sz="2000" dirty="0" smtClean="0"/>
              <a:t> </a:t>
            </a:r>
            <a:r>
              <a:rPr lang="x-none" sz="2000" dirty="0"/>
              <a:t>leveranser til </a:t>
            </a:r>
            <a:r>
              <a:rPr lang="x-none" sz="2000" dirty="0" smtClean="0"/>
              <a:t>produksjon</a:t>
            </a:r>
            <a:r>
              <a:rPr lang="nb-NO" sz="2000" dirty="0"/>
              <a:t>,</a:t>
            </a:r>
            <a:r>
              <a:rPr lang="nb-NO" sz="2000" dirty="0" smtClean="0"/>
              <a:t> fleksibelt omfang, nyttestyring underveis og per time-</a:t>
            </a:r>
            <a:r>
              <a:rPr lang="nb-NO" sz="2000" dirty="0" err="1" smtClean="0"/>
              <a:t>aktige</a:t>
            </a:r>
            <a:r>
              <a:rPr lang="nb-NO" sz="2000" dirty="0" smtClean="0"/>
              <a:t> kontrakter.</a:t>
            </a:r>
            <a:endParaRPr lang="nb-NO" sz="2000" b="1" dirty="0" smtClean="0"/>
          </a:p>
          <a:p>
            <a:pPr indent="-342900">
              <a:spcBef>
                <a:spcPts val="400"/>
              </a:spcBef>
            </a:pPr>
            <a:endParaRPr lang="nb-NO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b-NO" sz="40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Hjelper det med nyttestyring?</a:t>
            </a:r>
            <a:endParaRPr lang="x-none" sz="40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Undersøkelser</a:t>
            </a:r>
            <a:r>
              <a:rPr lang="en-US" dirty="0" smtClean="0"/>
              <a:t>: </a:t>
            </a:r>
            <a:r>
              <a:rPr lang="en-US" dirty="0" err="1" smtClean="0"/>
              <a:t>Nyttestyring</a:t>
            </a:r>
            <a:endParaRPr lang="en-US" dirty="0"/>
          </a:p>
        </p:txBody>
      </p:sp>
      <p:graphicFrame>
        <p:nvGraphicFramePr>
          <p:cNvPr id="4" name="Shape 378"/>
          <p:cNvGraphicFramePr/>
          <p:nvPr>
            <p:extLst/>
          </p:nvPr>
        </p:nvGraphicFramePr>
        <p:xfrm>
          <a:off x="920199" y="1873642"/>
          <a:ext cx="7601938" cy="1725180"/>
        </p:xfrm>
        <a:graphic>
          <a:graphicData uri="http://schemas.openxmlformats.org/drawingml/2006/table">
            <a:tbl>
              <a:tblPr>
                <a:noFill/>
                <a:tableStyleId>{FA3EED8B-71A2-4504-9194-726FE3CA5D08}</a:tableStyleId>
              </a:tblPr>
              <a:tblGrid>
                <a:gridCol w="3647365"/>
                <a:gridCol w="1166829"/>
                <a:gridCol w="2787744"/>
              </a:tblGrid>
              <a:tr h="26568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b-NO" sz="1200" b="0" dirty="0" smtClean="0"/>
                        <a:t>Nyttestyring-praksiser </a:t>
                      </a:r>
                      <a:endParaRPr sz="1200" b="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nb-NO" sz="1200" b="0" dirty="0" smtClean="0"/>
                        <a:t>Andel</a:t>
                      </a:r>
                      <a:endParaRPr lang="x-none" sz="1200" b="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nb-NO" sz="1200" b="0" dirty="0" smtClean="0"/>
                        <a:t>Økning i suksess-rate mht. levert nytte</a:t>
                      </a:r>
                      <a:endParaRPr lang="x-none" sz="1200" b="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62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nb-NO" sz="1200" dirty="0" smtClean="0"/>
                        <a:t>Kost-nytteanalyser i</a:t>
                      </a:r>
                      <a:r>
                        <a:rPr lang="nb-NO" sz="1200" baseline="0" dirty="0" smtClean="0"/>
                        <a:t> forkant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nb-NO" sz="1200" dirty="0" smtClean="0"/>
                        <a:t>47%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nb-NO" sz="1200" dirty="0" smtClean="0"/>
                        <a:t>6%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39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nb-NO" sz="1200" dirty="0" smtClean="0"/>
                        <a:t>Ansvarlig for nytteoppnåelse 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nb-NO" sz="1200" dirty="0" smtClean="0"/>
                        <a:t>57</a:t>
                      </a:r>
                      <a:r>
                        <a:rPr lang="x-none" sz="1200" dirty="0" smtClean="0"/>
                        <a:t>%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nb-NO" sz="1200" dirty="0" smtClean="0"/>
                        <a:t>22</a:t>
                      </a:r>
                      <a:r>
                        <a:rPr lang="x-none" sz="1200" dirty="0" smtClean="0"/>
                        <a:t>%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73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nb-NO" sz="1200" dirty="0" smtClean="0"/>
                        <a:t>Plan for nyttestyring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nb-NO" sz="1200" dirty="0" smtClean="0"/>
                        <a:t>33%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nb-NO" sz="1200" dirty="0" smtClean="0"/>
                        <a:t>31%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2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nb-NO" sz="1200" dirty="0" smtClean="0"/>
                        <a:t>Nyttestyring underveis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nb-NO" sz="1200" dirty="0" smtClean="0"/>
                        <a:t>53%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nb-NO" sz="1200" dirty="0" smtClean="0"/>
                        <a:t>34% 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5407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nb-NO" sz="1200" dirty="0" smtClean="0"/>
                        <a:t>Evaluering av nytte underveis,</a:t>
                      </a:r>
                      <a:r>
                        <a:rPr lang="nb-NO" sz="1200" baseline="0" dirty="0" smtClean="0"/>
                        <a:t> og </a:t>
                      </a:r>
                      <a:r>
                        <a:rPr lang="nb-NO" sz="1200" dirty="0" smtClean="0"/>
                        <a:t>i</a:t>
                      </a:r>
                      <a:r>
                        <a:rPr lang="nb-NO" sz="1200" baseline="0" dirty="0" smtClean="0"/>
                        <a:t> etterkant 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200" dirty="0" smtClean="0"/>
                        <a:t>3</a:t>
                      </a:r>
                      <a:r>
                        <a:rPr lang="nb-NO" sz="1200" dirty="0" smtClean="0"/>
                        <a:t>1</a:t>
                      </a:r>
                      <a:r>
                        <a:rPr lang="x-none" sz="1200" dirty="0" smtClean="0"/>
                        <a:t>%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200" dirty="0" smtClean="0"/>
                        <a:t>1</a:t>
                      </a:r>
                      <a:r>
                        <a:rPr lang="nb-NO" sz="1200" dirty="0" smtClean="0"/>
                        <a:t>9</a:t>
                      </a:r>
                      <a:r>
                        <a:rPr lang="x-none" sz="1200" dirty="0" smtClean="0"/>
                        <a:t>%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9360" y="1543858"/>
            <a:ext cx="1750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HIT-</a:t>
            </a:r>
            <a:r>
              <a:rPr lang="en-US" b="1" dirty="0" err="1" smtClean="0"/>
              <a:t>undersøkelse</a:t>
            </a:r>
            <a:r>
              <a:rPr lang="en-US" b="1" dirty="0" smtClean="0"/>
              <a:t>: </a:t>
            </a:r>
            <a:endParaRPr lang="en-US" b="1" dirty="0"/>
          </a:p>
        </p:txBody>
      </p:sp>
      <p:graphicFrame>
        <p:nvGraphicFramePr>
          <p:cNvPr id="7" name="Shape 378"/>
          <p:cNvGraphicFramePr/>
          <p:nvPr>
            <p:extLst/>
          </p:nvPr>
        </p:nvGraphicFramePr>
        <p:xfrm>
          <a:off x="920199" y="4197902"/>
          <a:ext cx="7601938" cy="1442868"/>
        </p:xfrm>
        <a:graphic>
          <a:graphicData uri="http://schemas.openxmlformats.org/drawingml/2006/table">
            <a:tbl>
              <a:tblPr>
                <a:noFill/>
                <a:tableStyleId>{FA3EED8B-71A2-4504-9194-726FE3CA5D08}</a:tableStyleId>
              </a:tblPr>
              <a:tblGrid>
                <a:gridCol w="2486818"/>
                <a:gridCol w="2573222"/>
                <a:gridCol w="2541898"/>
              </a:tblGrid>
              <a:tr h="26568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 b="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nb-NO" sz="1200" b="0" dirty="0" smtClean="0"/>
                        <a:t>Ja</a:t>
                      </a:r>
                      <a:endParaRPr lang="x-none" sz="1200" b="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nb-NO" sz="1200" b="0" dirty="0" smtClean="0"/>
                        <a:t>Nei / Vet ikke </a:t>
                      </a:r>
                      <a:endParaRPr lang="x-none" sz="1200" b="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62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nb-NO" sz="1200" b="0" dirty="0" smtClean="0"/>
                        <a:t>Business case ved oppstart</a:t>
                      </a:r>
                      <a:endParaRPr lang="nb-NO" sz="1200" b="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200" dirty="0" smtClean="0"/>
                        <a:t>8 av 26 (31%) med problemer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200" dirty="0" smtClean="0"/>
                        <a:t>2 av 9 (22%) med problemer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39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nb-NO" sz="1200" dirty="0" smtClean="0"/>
                        <a:t>Ansvarlig for gevinstrealisering 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1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</a:pPr>
                      <a:r>
                        <a:rPr lang="x-none" sz="1200" dirty="0" smtClean="0"/>
                        <a:t>5 av 18 (28%) med problemer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200" dirty="0" smtClean="0"/>
                        <a:t>5 av 17 (29%) med problemer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773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nb-NO" sz="1200" dirty="0" smtClean="0"/>
                        <a:t>Plan for nyttestyring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200" dirty="0" smtClean="0"/>
                        <a:t>5 av 17 (29%) med problemer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lvl="1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</a:pPr>
                      <a:r>
                        <a:rPr lang="x-none" sz="1200" dirty="0" smtClean="0"/>
                        <a:t>5 av 18 (28%) med problemer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2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nb-NO" sz="1200" dirty="0" smtClean="0"/>
                        <a:t>Nyttestyring underveis 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x-none" sz="1200" dirty="0" smtClean="0"/>
                        <a:t>3 av 15 (20%) med problemer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lvl="1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</a:pPr>
                      <a:r>
                        <a:rPr lang="x-none" sz="1200" dirty="0" smtClean="0"/>
                        <a:t>7 av 20 (35%) med problemer</a:t>
                      </a:r>
                      <a:endParaRPr lang="x-none" sz="1200" dirty="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8521" y="3878949"/>
            <a:ext cx="872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SMIOS: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435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Nyttestyring</a:t>
            </a:r>
            <a:r>
              <a:rPr lang="en-US" dirty="0" smtClean="0"/>
              <a:t> </a:t>
            </a:r>
            <a:r>
              <a:rPr lang="en-US" dirty="0" err="1" smtClean="0"/>
              <a:t>underveis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8516"/>
            <a:ext cx="8291512" cy="4924424"/>
          </a:xfrm>
        </p:spPr>
        <p:txBody>
          <a:bodyPr/>
          <a:lstStyle/>
          <a:p>
            <a:r>
              <a:rPr lang="en-US" sz="2000" dirty="0" smtClean="0"/>
              <a:t> De </a:t>
            </a:r>
            <a:r>
              <a:rPr lang="en-US" sz="2000" dirty="0" err="1" smtClean="0"/>
              <a:t>prosjektene</a:t>
            </a:r>
            <a:r>
              <a:rPr lang="en-US" sz="2000" dirty="0" smtClean="0"/>
              <a:t> </a:t>
            </a:r>
            <a:r>
              <a:rPr lang="en-US" sz="2000" dirty="0" err="1" smtClean="0"/>
              <a:t>som</a:t>
            </a:r>
            <a:r>
              <a:rPr lang="en-US" sz="2000" dirty="0" smtClean="0"/>
              <a:t> </a:t>
            </a:r>
            <a:r>
              <a:rPr lang="en-US" sz="2000" dirty="0" err="1" smtClean="0"/>
              <a:t>lykkes</a:t>
            </a:r>
            <a:r>
              <a:rPr lang="en-US" sz="2000" dirty="0" smtClean="0"/>
              <a:t> best </a:t>
            </a:r>
            <a:r>
              <a:rPr lang="en-US" sz="2000" dirty="0" err="1" smtClean="0"/>
              <a:t>har</a:t>
            </a:r>
            <a:r>
              <a:rPr lang="en-US" sz="2000" dirty="0" smtClean="0"/>
              <a:t> en </a:t>
            </a:r>
            <a:r>
              <a:rPr lang="en-US" sz="2000" dirty="0" err="1" smtClean="0"/>
              <a:t>kunde</a:t>
            </a:r>
            <a:r>
              <a:rPr lang="en-US" sz="2000" dirty="0" smtClean="0"/>
              <a:t> </a:t>
            </a:r>
            <a:r>
              <a:rPr lang="en-US" sz="2000" dirty="0" err="1" smtClean="0"/>
              <a:t>som</a:t>
            </a:r>
            <a:r>
              <a:rPr lang="en-US" sz="2000" dirty="0" smtClean="0"/>
              <a:t> </a:t>
            </a:r>
            <a:r>
              <a:rPr lang="en-US" sz="2000" dirty="0" err="1" smtClean="0"/>
              <a:t>er</a:t>
            </a:r>
            <a:r>
              <a:rPr lang="en-US" sz="2000" dirty="0" smtClean="0"/>
              <a:t> </a:t>
            </a:r>
            <a:r>
              <a:rPr lang="en-US" sz="2000" dirty="0" err="1" smtClean="0"/>
              <a:t>sterkt</a:t>
            </a:r>
            <a:r>
              <a:rPr lang="en-US" sz="2000" dirty="0" smtClean="0"/>
              <a:t> </a:t>
            </a:r>
            <a:r>
              <a:rPr lang="en-US" sz="2000" dirty="0" err="1" smtClean="0"/>
              <a:t>involvert</a:t>
            </a:r>
            <a:r>
              <a:rPr lang="en-US" sz="2000" dirty="0" smtClean="0"/>
              <a:t> </a:t>
            </a:r>
            <a:r>
              <a:rPr lang="en-US" sz="2000" dirty="0" err="1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planlegging</a:t>
            </a:r>
            <a:r>
              <a:rPr lang="en-US" sz="2000" dirty="0" smtClean="0"/>
              <a:t> </a:t>
            </a:r>
            <a:r>
              <a:rPr lang="en-US" sz="2000" dirty="0" err="1" smtClean="0"/>
              <a:t>av</a:t>
            </a:r>
            <a:r>
              <a:rPr lang="en-US" sz="2000" dirty="0" smtClean="0"/>
              <a:t> </a:t>
            </a:r>
            <a:r>
              <a:rPr lang="en-US" sz="2000" dirty="0" err="1" smtClean="0"/>
              <a:t>nytte</a:t>
            </a:r>
            <a:r>
              <a:rPr lang="en-US" sz="2000" dirty="0"/>
              <a:t>/</a:t>
            </a:r>
            <a:r>
              <a:rPr lang="en-US" sz="2000" dirty="0" err="1" smtClean="0"/>
              <a:t>nyttestyring</a:t>
            </a:r>
            <a:r>
              <a:rPr lang="en-US" sz="2000" dirty="0" smtClean="0"/>
              <a:t> </a:t>
            </a:r>
            <a:r>
              <a:rPr lang="en-US" sz="2000" dirty="0" err="1" smtClean="0"/>
              <a:t>underveis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err="1" smtClean="0"/>
              <a:t>Produkteier</a:t>
            </a:r>
            <a:r>
              <a:rPr lang="en-US" sz="2000" dirty="0" smtClean="0"/>
              <a:t>-team </a:t>
            </a:r>
            <a:r>
              <a:rPr lang="en-US" sz="2000" dirty="0" err="1" smtClean="0"/>
              <a:t>som</a:t>
            </a:r>
            <a:r>
              <a:rPr lang="en-US" sz="2000" dirty="0" smtClean="0"/>
              <a:t> </a:t>
            </a:r>
            <a:r>
              <a:rPr lang="en-US" sz="2000" dirty="0" err="1" smtClean="0"/>
              <a:t>prioriterer</a:t>
            </a:r>
            <a:r>
              <a:rPr lang="en-US" sz="2000" dirty="0" smtClean="0"/>
              <a:t> backlog </a:t>
            </a:r>
            <a:r>
              <a:rPr lang="en-US" sz="2000" dirty="0" err="1" smtClean="0"/>
              <a:t>m.m.</a:t>
            </a:r>
            <a:endParaRPr lang="en-US" sz="2000" dirty="0" smtClean="0"/>
          </a:p>
          <a:p>
            <a:pPr lvl="1"/>
            <a:r>
              <a:rPr lang="en-US" sz="2000" dirty="0" err="1" smtClean="0"/>
              <a:t>Involvering</a:t>
            </a:r>
            <a:r>
              <a:rPr lang="en-US" sz="2000" dirty="0" smtClean="0"/>
              <a:t> </a:t>
            </a:r>
            <a:r>
              <a:rPr lang="en-US" sz="2000" dirty="0" err="1" smtClean="0"/>
              <a:t>av</a:t>
            </a:r>
            <a:r>
              <a:rPr lang="en-US" sz="2000" dirty="0" smtClean="0"/>
              <a:t> </a:t>
            </a:r>
            <a:r>
              <a:rPr lang="en-US" sz="2000" dirty="0" err="1" smtClean="0"/>
              <a:t>brukere</a:t>
            </a:r>
            <a:r>
              <a:rPr lang="en-US" sz="2000" dirty="0" smtClean="0"/>
              <a:t> </a:t>
            </a:r>
            <a:r>
              <a:rPr lang="en-US" sz="2000" dirty="0" err="1" smtClean="0"/>
              <a:t>og</a:t>
            </a:r>
            <a:r>
              <a:rPr lang="en-US" sz="2000" dirty="0" smtClean="0"/>
              <a:t> </a:t>
            </a:r>
            <a:r>
              <a:rPr lang="en-US" sz="2000" dirty="0" err="1" smtClean="0"/>
              <a:t>linje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Nyttstyring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er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h</a:t>
            </a:r>
            <a:r>
              <a:rPr lang="en-US" sz="2000" dirty="0" err="1" smtClean="0">
                <a:solidFill>
                  <a:schemeClr val="bg2"/>
                </a:solidFill>
              </a:rPr>
              <a:t>yppig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nevnt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som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suksessfaktor</a:t>
            </a:r>
            <a:r>
              <a:rPr lang="en-US" sz="2000" dirty="0">
                <a:solidFill>
                  <a:schemeClr val="bg2"/>
                </a:solidFill>
              </a:rPr>
              <a:t>, </a:t>
            </a:r>
            <a:r>
              <a:rPr lang="en-US" sz="2000" dirty="0" err="1">
                <a:solidFill>
                  <a:schemeClr val="bg2"/>
                </a:solidFill>
              </a:rPr>
              <a:t>utfordring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og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>
                <a:solidFill>
                  <a:schemeClr val="bg2"/>
                </a:solidFill>
              </a:rPr>
              <a:t>forbedringsområde</a:t>
            </a:r>
            <a:r>
              <a:rPr lang="en-US" sz="2000" dirty="0">
                <a:solidFill>
                  <a:schemeClr val="bg2"/>
                </a:solidFill>
              </a:rPr>
              <a:t>  </a:t>
            </a:r>
            <a:r>
              <a:rPr lang="en-US" sz="2000" dirty="0" err="1">
                <a:solidFill>
                  <a:schemeClr val="bg2"/>
                </a:solidFill>
              </a:rPr>
              <a:t>i</a:t>
            </a:r>
            <a:r>
              <a:rPr lang="en-US" sz="2000" dirty="0">
                <a:solidFill>
                  <a:schemeClr val="bg2"/>
                </a:solidFill>
              </a:rPr>
              <a:t> SMOIS-</a:t>
            </a:r>
            <a:r>
              <a:rPr lang="en-US" sz="2000" dirty="0" err="1" smtClean="0">
                <a:solidFill>
                  <a:schemeClr val="bg2"/>
                </a:solidFill>
              </a:rPr>
              <a:t>intervjuene</a:t>
            </a:r>
            <a:endParaRPr lang="en-US" sz="2000" dirty="0" smtClean="0">
              <a:solidFill>
                <a:schemeClr val="bg2"/>
              </a:solidFill>
            </a:endParaRPr>
          </a:p>
          <a:p>
            <a:pPr lvl="1"/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 err="1" smtClean="0"/>
              <a:t>Ofte</a:t>
            </a:r>
            <a:r>
              <a:rPr lang="en-US" sz="2000" dirty="0" smtClean="0"/>
              <a:t> </a:t>
            </a:r>
            <a:r>
              <a:rPr lang="en-US" sz="2000" dirty="0" err="1" smtClean="0"/>
              <a:t>nevnt</a:t>
            </a:r>
            <a:r>
              <a:rPr lang="en-US" sz="2000" dirty="0" smtClean="0"/>
              <a:t> </a:t>
            </a:r>
            <a:r>
              <a:rPr lang="en-US" sz="2000" dirty="0" err="1" smtClean="0"/>
              <a:t>utfordring</a:t>
            </a:r>
            <a:r>
              <a:rPr lang="en-US" sz="2000" dirty="0" smtClean="0"/>
              <a:t>/</a:t>
            </a:r>
            <a:r>
              <a:rPr lang="en-US" sz="2000" dirty="0" err="1" smtClean="0"/>
              <a:t>forbedringsområde</a:t>
            </a:r>
            <a:r>
              <a:rPr lang="en-US" sz="2000" dirty="0" smtClean="0"/>
              <a:t>: </a:t>
            </a:r>
            <a:r>
              <a:rPr lang="en-US" sz="2000" dirty="0" err="1" smtClean="0"/>
              <a:t>Kvantifisere</a:t>
            </a:r>
            <a:r>
              <a:rPr lang="en-US" sz="2000" dirty="0" smtClean="0"/>
              <a:t> </a:t>
            </a:r>
            <a:r>
              <a:rPr lang="en-US" sz="2000" dirty="0" err="1" smtClean="0"/>
              <a:t>relasjonen</a:t>
            </a:r>
            <a:r>
              <a:rPr lang="en-US" sz="2000" dirty="0" smtClean="0"/>
              <a:t> </a:t>
            </a:r>
            <a:r>
              <a:rPr lang="en-US" sz="2000" dirty="0" err="1" smtClean="0"/>
              <a:t>mellom</a:t>
            </a:r>
            <a:r>
              <a:rPr lang="en-US" sz="2000" dirty="0" smtClean="0"/>
              <a:t> </a:t>
            </a:r>
            <a:r>
              <a:rPr lang="en-US" sz="2000" dirty="0" err="1" smtClean="0"/>
              <a:t>gevinster</a:t>
            </a:r>
            <a:r>
              <a:rPr lang="en-US" sz="2000" dirty="0" smtClean="0"/>
              <a:t> </a:t>
            </a:r>
            <a:r>
              <a:rPr lang="en-US" sz="2000" dirty="0" err="1" smtClean="0"/>
              <a:t>og</a:t>
            </a:r>
            <a:r>
              <a:rPr lang="en-US" sz="2000" dirty="0" smtClean="0"/>
              <a:t> epos/</a:t>
            </a:r>
            <a:r>
              <a:rPr lang="en-US" sz="2000" dirty="0" err="1" smtClean="0"/>
              <a:t>brukerhistorier</a:t>
            </a:r>
            <a:r>
              <a:rPr lang="en-US" sz="2000" dirty="0" smtClean="0"/>
              <a:t> </a:t>
            </a:r>
            <a:endParaRPr lang="nb-NO" sz="2000" dirty="0"/>
          </a:p>
          <a:p>
            <a:r>
              <a:rPr lang="nb-NO" sz="2000" dirty="0" smtClean="0"/>
              <a:t>Lite/ingen bruk av verktøy og teknikker som:  </a:t>
            </a:r>
          </a:p>
          <a:p>
            <a:pPr lvl="1"/>
            <a:r>
              <a:rPr lang="nb-NO" sz="2000" dirty="0" smtClean="0"/>
              <a:t> Verdimatrisen og prosessmodeller for nyttestyring  </a:t>
            </a:r>
          </a:p>
          <a:p>
            <a:pPr lvl="1"/>
            <a:r>
              <a:rPr lang="nb-NO" sz="2000" dirty="0" smtClean="0"/>
              <a:t> INVEST- og SMART-prinsippene for brukerhistorier </a:t>
            </a:r>
          </a:p>
          <a:p>
            <a:pPr lvl="1"/>
            <a:r>
              <a:rPr lang="nb-NO" sz="2000" dirty="0" smtClean="0"/>
              <a:t> Innhenting og bruk av nytte-relatert feedback underveis </a:t>
            </a:r>
          </a:p>
          <a:p>
            <a:pPr lvl="1"/>
            <a:r>
              <a:rPr lang="nb-NO" sz="2000" dirty="0" smtClean="0"/>
              <a:t> Rapportering og ledelsesoppfølging av oppnådd nytte underveis </a:t>
            </a:r>
          </a:p>
        </p:txBody>
      </p:sp>
    </p:spTree>
    <p:extLst>
      <p:ext uri="{BB962C8B-B14F-4D97-AF65-F5344CB8AC3E}">
        <p14:creationId xmlns:p14="http://schemas.microsoft.com/office/powerpoint/2010/main" val="66418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b-NO" dirty="0" smtClean="0"/>
              <a:t>Kjennetegn ved det suksessfulle og det problematiske IT-prosjekt</a:t>
            </a:r>
            <a:endParaRPr lang="x-non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/>
              <a:t>Kjennetegn ved det suksessfulle prosjektet</a:t>
            </a:r>
          </a:p>
        </p:txBody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91400" cy="492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x-none" sz="2000" dirty="0"/>
              <a:t>God kontroll på ambisjonsnivå. Unngår “for mye” på en gang og sier nei til tillegg som vil øke risiko.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x-none" sz="2000" dirty="0"/>
              <a:t>Bruker kontrakter som unngår “fastpris-oppførsel” for leverandør (og kunde</a:t>
            </a:r>
            <a:r>
              <a:rPr lang="x-none" sz="2000" dirty="0" smtClean="0"/>
              <a:t>)</a:t>
            </a:r>
            <a:r>
              <a:rPr lang="nb-NO" sz="2000" dirty="0" smtClean="0"/>
              <a:t>: Per time eller målpris uten tak</a:t>
            </a:r>
            <a:endParaRPr lang="x-none" sz="2000" dirty="0"/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x-none" sz="2000" dirty="0"/>
              <a:t>Har en </a:t>
            </a:r>
            <a:r>
              <a:rPr lang="x-none" sz="2000" dirty="0" smtClean="0"/>
              <a:t>kunde</a:t>
            </a:r>
            <a:r>
              <a:rPr lang="nb-NO" sz="2000" dirty="0" smtClean="0"/>
              <a:t> (bestiller-team)</a:t>
            </a:r>
            <a:r>
              <a:rPr lang="x-none" sz="2000" dirty="0" smtClean="0"/>
              <a:t> </a:t>
            </a:r>
            <a:r>
              <a:rPr lang="x-none" sz="2000" dirty="0"/>
              <a:t>med kompetanse til å velge og styre kompetente leverandører og enkeltressurser (og som har mindre fokus på pris).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x-none" sz="2000" dirty="0"/>
              <a:t>Har fleksibilitet i omfang (ikke bare må-funksjonalitet)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x-none" sz="2000" dirty="0"/>
              <a:t>Har en kunde som (minimum) er sterkt involvert i planlegging av nytte og nyttestyring underveis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x-none" sz="2000" dirty="0"/>
              <a:t>Bruker smidig utvikling med hyppige leveranser til produksjon (eller i det minste til realistisk evaluering)</a:t>
            </a: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x-none" sz="2000" dirty="0"/>
              <a:t>Støttes av gode prosesser for effektiv testing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x-none" sz="2000" dirty="0"/>
              <a:t>Tenker tidlig på (og involverer) overlevering til linje, brukere og drift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/>
              <a:t>Kjennetegn ved det problematiske prosjektet</a:t>
            </a:r>
          </a:p>
        </p:txBody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91400" cy="492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x-none" sz="2000" dirty="0"/>
              <a:t>Har for høyt ambisjonsnivå. </a:t>
            </a:r>
          </a:p>
          <a:p>
            <a:pPr marL="914400" marR="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x-none" sz="2000" dirty="0"/>
              <a:t>Bruker muligheten et stort prosjekt gir til å gjøre mer.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x-none" sz="2000" dirty="0"/>
              <a:t>Bruker kontrakter med høy risiko for “fastpris-oppførsel” for leverandør (og kunde</a:t>
            </a:r>
            <a:r>
              <a:rPr lang="x-none" sz="2000" dirty="0" smtClean="0"/>
              <a:t>)</a:t>
            </a:r>
            <a:r>
              <a:rPr lang="nb-NO" sz="2000" dirty="0" smtClean="0"/>
              <a:t>: Fastpris og målpris med tak</a:t>
            </a:r>
            <a:endParaRPr lang="nb-NO" sz="2000" dirty="0"/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nb-NO" sz="2000" dirty="0"/>
              <a:t>A</a:t>
            </a:r>
            <a:r>
              <a:rPr lang="x-none" sz="2000" dirty="0" smtClean="0"/>
              <a:t>nbudsrunder </a:t>
            </a:r>
            <a:r>
              <a:rPr lang="nb-NO" sz="2000" dirty="0" smtClean="0"/>
              <a:t>med fokus på lav pris, </a:t>
            </a:r>
            <a:r>
              <a:rPr lang="x-none" sz="2000" dirty="0" smtClean="0"/>
              <a:t>som </a:t>
            </a:r>
            <a:r>
              <a:rPr lang="x-none" sz="2000" dirty="0"/>
              <a:t>leder til </a:t>
            </a:r>
            <a:r>
              <a:rPr lang="nb-NO" sz="2000" dirty="0" smtClean="0"/>
              <a:t>valg av leverandør med under-prising</a:t>
            </a:r>
            <a:endParaRPr lang="x-none" sz="2000" dirty="0"/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x-none" sz="2000" dirty="0"/>
              <a:t>Har kunde uten god kompetanse til å velge kompetente leverandører og </a:t>
            </a:r>
            <a:r>
              <a:rPr lang="x-none" sz="2000" dirty="0" smtClean="0"/>
              <a:t>enkeltressurse</a:t>
            </a:r>
            <a:r>
              <a:rPr lang="nb-NO" sz="2000" dirty="0" smtClean="0"/>
              <a:t>:</a:t>
            </a:r>
            <a:r>
              <a:rPr lang="nb-NO" sz="2000" dirty="0"/>
              <a:t> </a:t>
            </a:r>
            <a:r>
              <a:rPr lang="x-none" sz="2000" dirty="0" smtClean="0"/>
              <a:t>Lar </a:t>
            </a:r>
            <a:r>
              <a:rPr lang="x-none" sz="2000" dirty="0"/>
              <a:t>leverandører styre ressursene uten innblanding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x-none" sz="2000" dirty="0"/>
              <a:t>Ingen eller liten fleksibilitet i omfang og ser på endringer (“scope creep”) som trussel</a:t>
            </a: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x-none" sz="2000" dirty="0"/>
              <a:t>Liten eller ingen fokus på nyttestyring, utenom å lage “business case” ved oppstart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x-none" sz="2000" dirty="0"/>
              <a:t>Bruker smidig utvikling med hyppige leveranser, men leveransene går ikke til produksjon eller blir evaluert av linje/brukere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x-none" sz="2000" dirty="0"/>
              <a:t>Overlevering til linje, brukere og drift tenkes på kun i siste fase, eller når prosjektet leverer.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5-10 minutters undersøkelse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endParaRPr lang="nb-NO" sz="6000" b="1" smtClean="0"/>
          </a:p>
          <a:p>
            <a:pPr marL="203200" indent="0">
              <a:buNone/>
            </a:pPr>
            <a:r>
              <a:rPr lang="nb-NO" sz="6000" b="1" smtClean="0"/>
              <a:t>tinyurl.com</a:t>
            </a:r>
            <a:r>
              <a:rPr lang="nb-NO" sz="6000" b="1" dirty="0"/>
              <a:t>/hitsem28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617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2404534" y="5909733"/>
            <a:ext cx="6416300" cy="7985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Jan Tore Sanner: Stortingsmelding 27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24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agenda for Norge 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2915816" y="260647"/>
            <a:ext cx="6071444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2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Resultatene fra SMIOS/HIT har allerede påvirket!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Undersøkelsene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400" b="1" dirty="0" smtClean="0"/>
              <a:t> HIT-undersøkelser</a:t>
            </a:r>
            <a:r>
              <a:rPr lang="nb-NO" sz="2400" dirty="0" smtClean="0"/>
              <a:t>: Spørreundersøkelse med deltagere fra HIT-nettverket ga informasjon om 127 IT-prosjekter. Flere oppfølgingsundersøkelser på HIT-seminarer</a:t>
            </a:r>
          </a:p>
          <a:p>
            <a:r>
              <a:rPr lang="nb-NO" sz="2400" b="1" dirty="0"/>
              <a:t> </a:t>
            </a:r>
            <a:r>
              <a:rPr lang="nb-NO" sz="2400" b="1" dirty="0" smtClean="0"/>
              <a:t>SMIOS-undersøkelsen</a:t>
            </a:r>
            <a:r>
              <a:rPr lang="nb-NO" sz="2400" dirty="0" smtClean="0"/>
              <a:t>: Intervjubasert undersøkelse med 11 partnerne i SMIOS-prosjektet ga dybdeinformasjon om 35 prosjekter i offentlig sektor</a:t>
            </a:r>
          </a:p>
          <a:p>
            <a:r>
              <a:rPr lang="nb-NO" sz="2400" dirty="0"/>
              <a:t> </a:t>
            </a:r>
            <a:r>
              <a:rPr lang="nb-NO" sz="2400" b="1" dirty="0" err="1" smtClean="0"/>
              <a:t>Outsourcings</a:t>
            </a:r>
            <a:r>
              <a:rPr lang="nb-NO" sz="2400" b="1" dirty="0" smtClean="0"/>
              <a:t>-undersøkelse</a:t>
            </a:r>
            <a:r>
              <a:rPr lang="nb-NO" sz="2400" dirty="0" smtClean="0"/>
              <a:t>: Analyse av data om mer enn 400.000 små IT-prosjekter.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12690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Hvor vellykkede var IT-prosjektene vi undersøkte?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108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382588" y="304800"/>
            <a:ext cx="8445500" cy="603250"/>
          </a:xfrm>
        </p:spPr>
        <p:txBody>
          <a:bodyPr/>
          <a:lstStyle/>
          <a:p>
            <a:r>
              <a:rPr lang="nb-NO">
                <a:latin typeface="Helvetica" charset="0"/>
              </a:rPr>
              <a:t>Hva vil det si å lykkes?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>
              <a:latin typeface="Arial" charset="0"/>
            </a:endParaRPr>
          </a:p>
          <a:p>
            <a:pPr marL="0" indent="0"/>
            <a:endParaRPr lang="nb-NO">
              <a:latin typeface="Arial" charset="0"/>
            </a:endParaRPr>
          </a:p>
          <a:p>
            <a:pPr marL="0" indent="0"/>
            <a:endParaRPr lang="nb-NO">
              <a:latin typeface="Arial" charset="0"/>
            </a:endParaRPr>
          </a:p>
          <a:p>
            <a:pPr marL="0" indent="0"/>
            <a:endParaRPr lang="nb-NO">
              <a:latin typeface="Arial" charset="0"/>
            </a:endParaRPr>
          </a:p>
          <a:p>
            <a:pPr marL="0" indent="0"/>
            <a:endParaRPr lang="nb-NO">
              <a:latin typeface="Arial" charset="0"/>
            </a:endParaRPr>
          </a:p>
          <a:p>
            <a:pPr marL="0" indent="0"/>
            <a:endParaRPr lang="nb-NO">
              <a:latin typeface="Arial" charset="0"/>
            </a:endParaRPr>
          </a:p>
          <a:p>
            <a:pPr marL="0" indent="0"/>
            <a:endParaRPr lang="nb-NO">
              <a:latin typeface="Arial" charset="0"/>
            </a:endParaRPr>
          </a:p>
          <a:p>
            <a:pPr marL="0" indent="0">
              <a:buFontTx/>
              <a:buNone/>
            </a:pPr>
            <a:endParaRPr lang="nb-NO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" t="16245" r="2"/>
          <a:stretch>
            <a:fillRect/>
          </a:stretch>
        </p:blipFill>
        <p:spPr bwMode="auto">
          <a:xfrm>
            <a:off x="4184650" y="1062038"/>
            <a:ext cx="495935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5913" y="4221163"/>
            <a:ext cx="8643937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nb-NO" sz="2000" b="1" dirty="0" smtClean="0">
                <a:solidFill>
                  <a:srgbClr val="000000"/>
                </a:solidFill>
                <a:latin typeface="Helvetica" charset="0"/>
              </a:rPr>
              <a:t>Suksess er kontekstavhengig, men ofte en prioritert kombinasjon av:</a:t>
            </a: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sz="2000" dirty="0" smtClean="0">
                <a:solidFill>
                  <a:srgbClr val="000000"/>
                </a:solidFill>
                <a:latin typeface="Helvetica" charset="0"/>
              </a:rPr>
              <a:t>Oppnådd nytte (gevinster, måloppnåelse, ROI)</a:t>
            </a: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sz="2000" dirty="0" smtClean="0">
                <a:solidFill>
                  <a:srgbClr val="000000"/>
                </a:solidFill>
                <a:latin typeface="Helvetica" charset="0"/>
              </a:rPr>
              <a:t>Funksjonalitet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nb-NO" sz="2000" dirty="0">
                <a:solidFill>
                  <a:srgbClr val="000000"/>
                </a:solidFill>
                <a:latin typeface="Helvetica" charset="0"/>
              </a:rPr>
              <a:t>Tekniske </a:t>
            </a:r>
            <a:r>
              <a:rPr lang="nb-NO" sz="2000" dirty="0" smtClean="0">
                <a:solidFill>
                  <a:srgbClr val="000000"/>
                </a:solidFill>
                <a:latin typeface="Helvetica" charset="0"/>
              </a:rPr>
              <a:t>egenskaper </a:t>
            </a:r>
            <a:r>
              <a:rPr lang="nb-NO" sz="2000" dirty="0">
                <a:solidFill>
                  <a:srgbClr val="000000"/>
                </a:solidFill>
                <a:latin typeface="Helvetica" charset="0"/>
              </a:rPr>
              <a:t>(kvalitet, </a:t>
            </a:r>
            <a:r>
              <a:rPr lang="nb-NO" sz="2000" dirty="0" smtClean="0">
                <a:solidFill>
                  <a:srgbClr val="000000"/>
                </a:solidFill>
                <a:latin typeface="Helvetica" charset="0"/>
              </a:rPr>
              <a:t>utvidbar)</a:t>
            </a: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sz="2000" dirty="0" smtClean="0">
                <a:solidFill>
                  <a:srgbClr val="000000"/>
                </a:solidFill>
                <a:latin typeface="Helvetica" charset="0"/>
              </a:rPr>
              <a:t>Kostnadskontroll</a:t>
            </a: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sz="2000" dirty="0" smtClean="0">
                <a:solidFill>
                  <a:srgbClr val="000000"/>
                </a:solidFill>
                <a:latin typeface="Helvetica" charset="0"/>
              </a:rPr>
              <a:t>Tidskontroll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nb-NO" sz="2000" dirty="0" smtClean="0">
                <a:solidFill>
                  <a:srgbClr val="000000"/>
                </a:solidFill>
                <a:latin typeface="Helvetica" charset="0"/>
              </a:rPr>
              <a:t>Prosjekteffektivitet</a:t>
            </a:r>
            <a:endParaRPr lang="nb-NO" sz="2000" dirty="0">
              <a:solidFill>
                <a:srgbClr val="000000"/>
              </a:solidFill>
              <a:latin typeface="Helvetica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  <a:defRPr/>
            </a:pPr>
            <a:endParaRPr lang="nb-NO" sz="2000" dirty="0" smtClean="0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1126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" b="8472"/>
          <a:stretch>
            <a:fillRect/>
          </a:stretch>
        </p:blipFill>
        <p:spPr bwMode="auto">
          <a:xfrm>
            <a:off x="182563" y="1274763"/>
            <a:ext cx="396240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ight Arrow 1"/>
          <p:cNvSpPr>
            <a:spLocks noChangeArrowheads="1"/>
          </p:cNvSpPr>
          <p:nvPr/>
        </p:nvSpPr>
        <p:spPr bwMode="auto">
          <a:xfrm>
            <a:off x="3708400" y="2205038"/>
            <a:ext cx="1008063" cy="503237"/>
          </a:xfrm>
          <a:prstGeom prst="rightArrow">
            <a:avLst>
              <a:gd name="adj1" fmla="val 50000"/>
              <a:gd name="adj2" fmla="val 500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25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2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83307" y="274637"/>
            <a:ext cx="8798664" cy="45862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b-NO" sz="3200" dirty="0" smtClean="0">
                <a:solidFill>
                  <a:schemeClr val="dk1"/>
                </a:solidFill>
              </a:rPr>
              <a:t>Mange prosjekter lykkes godt</a:t>
            </a:r>
            <a:endParaRPr lang="x-none" sz="3200" dirty="0">
              <a:solidFill>
                <a:schemeClr val="dk1"/>
              </a:solidFill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030243"/>
            <a:ext cx="8291400" cy="55098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nb-NO" sz="2400" b="1" dirty="0" smtClean="0"/>
              <a:t> HIT-undersøkelsen:</a:t>
            </a:r>
          </a:p>
          <a:p>
            <a:pPr lvl="1">
              <a:spcBef>
                <a:spcPts val="0"/>
              </a:spcBef>
            </a:pPr>
            <a:r>
              <a:rPr lang="nb-NO" sz="2000" dirty="0"/>
              <a:t> </a:t>
            </a:r>
            <a:r>
              <a:rPr lang="nb-NO" sz="2000" dirty="0" smtClean="0"/>
              <a:t>Ca. 50% av prosjektene ble evaluert som ”akseptabel” eller bedre på alle fem suksesskriteriene (nytte, funksjonalitet, kvalitet, kostnad, tid og effektivitet)</a:t>
            </a:r>
          </a:p>
          <a:p>
            <a:pPr lvl="1">
              <a:spcBef>
                <a:spcPts val="0"/>
              </a:spcBef>
            </a:pPr>
            <a:r>
              <a:rPr lang="nb-NO" sz="2000" dirty="0" smtClean="0"/>
              <a:t> Ca. 50% ble evaluert som mislykket på minst ett av kriteriene.</a:t>
            </a:r>
          </a:p>
          <a:p>
            <a:pPr lvl="1">
              <a:spcBef>
                <a:spcPts val="0"/>
              </a:spcBef>
            </a:pPr>
            <a:r>
              <a:rPr lang="nb-NO" sz="2000" dirty="0"/>
              <a:t> </a:t>
            </a:r>
            <a:r>
              <a:rPr lang="nb-NO" sz="2000" dirty="0" smtClean="0"/>
              <a:t>Ingen stor forskjell på om kunde var offentlig eller privat.</a:t>
            </a:r>
          </a:p>
          <a:p>
            <a:pPr lvl="2">
              <a:spcBef>
                <a:spcPts val="0"/>
              </a:spcBef>
            </a:pPr>
            <a:r>
              <a:rPr lang="nb-NO" sz="1600" dirty="0"/>
              <a:t> </a:t>
            </a:r>
            <a:r>
              <a:rPr lang="nb-NO" sz="1800" dirty="0" smtClean="0"/>
              <a:t>I undersøkelse vi gjorde i 2004 hadde IT-prosjekter med offentlig kunde større problemer enn de med privat kunde. </a:t>
            </a:r>
          </a:p>
          <a:p>
            <a:pPr lvl="2">
              <a:spcBef>
                <a:spcPts val="0"/>
              </a:spcBef>
            </a:pPr>
            <a:r>
              <a:rPr lang="nb-NO" sz="1800" dirty="0"/>
              <a:t> </a:t>
            </a:r>
            <a:r>
              <a:rPr lang="nb-NO" sz="1800" dirty="0" smtClean="0"/>
              <a:t>Ser dermed ut som om </a:t>
            </a:r>
            <a:r>
              <a:rPr lang="nb-NO" sz="1800" dirty="0"/>
              <a:t>o</a:t>
            </a:r>
            <a:r>
              <a:rPr lang="nb-NO" sz="1800" dirty="0" smtClean="0"/>
              <a:t>ffentlig sektor har blitt bedre IT-kunder de siste 10-12 årene.</a:t>
            </a:r>
            <a:endParaRPr lang="nb-NO" sz="2400" b="1" dirty="0" smtClean="0"/>
          </a:p>
          <a:p>
            <a:pPr>
              <a:spcBef>
                <a:spcPts val="0"/>
              </a:spcBef>
            </a:pPr>
            <a:r>
              <a:rPr lang="nb-NO" sz="2400" b="1" dirty="0" smtClean="0"/>
              <a:t> SMIOS-undersøkelsen</a:t>
            </a:r>
          </a:p>
          <a:p>
            <a:pPr lvl="1">
              <a:spcBef>
                <a:spcPts val="0"/>
              </a:spcBef>
            </a:pPr>
            <a:r>
              <a:rPr lang="nb-NO" sz="2000" dirty="0"/>
              <a:t> </a:t>
            </a:r>
            <a:r>
              <a:rPr lang="nb-NO" sz="2000" dirty="0" smtClean="0"/>
              <a:t>Ca. 70% av prosjektene lyktes med å levere planlagt nytte og samtidig unngå store problemer på tid, kost, kvalitet og omfang</a:t>
            </a:r>
          </a:p>
          <a:p>
            <a:pPr lvl="1">
              <a:spcBef>
                <a:spcPts val="0"/>
              </a:spcBef>
            </a:pPr>
            <a:r>
              <a:rPr lang="nb-NO" sz="2000" dirty="0" smtClean="0"/>
              <a:t> Ca. 30% hadde store problemer på ett eller flere områder.</a:t>
            </a:r>
          </a:p>
          <a:p>
            <a:pPr>
              <a:spcBef>
                <a:spcPts val="0"/>
              </a:spcBef>
            </a:pPr>
            <a:r>
              <a:rPr lang="nb-NO" sz="2400" dirty="0"/>
              <a:t> </a:t>
            </a:r>
            <a:r>
              <a:rPr lang="nb-NO" sz="2400" b="1" dirty="0" err="1" smtClean="0"/>
              <a:t>Outsourcingsundersøkelsen</a:t>
            </a:r>
            <a:endParaRPr lang="nb-NO" sz="2400" b="1" dirty="0" smtClean="0"/>
          </a:p>
          <a:p>
            <a:pPr lvl="1">
              <a:spcBef>
                <a:spcPts val="0"/>
              </a:spcBef>
            </a:pPr>
            <a:r>
              <a:rPr lang="nb-NO" sz="2000" dirty="0"/>
              <a:t> </a:t>
            </a:r>
            <a:r>
              <a:rPr lang="nb-NO" sz="2000" dirty="0" smtClean="0"/>
              <a:t>Kun 14% av prosjektene feilet helt, </a:t>
            </a:r>
            <a:r>
              <a:rPr lang="nb-NO" sz="2000" dirty="0" err="1" smtClean="0"/>
              <a:t>dvs</a:t>
            </a:r>
            <a:r>
              <a:rPr lang="nb-NO" sz="2000" dirty="0" smtClean="0"/>
              <a:t> ble enten kansellert eller endte med svært lav kundefornøydhet (”</a:t>
            </a:r>
            <a:r>
              <a:rPr lang="nb-NO" sz="2000" dirty="0" err="1" smtClean="0"/>
              <a:t>poor</a:t>
            </a:r>
            <a:r>
              <a:rPr lang="nb-NO" sz="2000" dirty="0" smtClean="0"/>
              <a:t>” eller lavere).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Bør vi unngå de veldig store IT-prosjektene?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06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82588" y="503420"/>
            <a:ext cx="8378825" cy="531812"/>
          </a:xfrm>
        </p:spPr>
        <p:txBody>
          <a:bodyPr/>
          <a:lstStyle/>
          <a:p>
            <a:r>
              <a:rPr lang="nb-NO" sz="4000" dirty="0" smtClean="0">
                <a:latin typeface="Helvetica" charset="0"/>
              </a:rPr>
              <a:t>HIT-undersøkelsen</a:t>
            </a:r>
            <a:br>
              <a:rPr lang="nb-NO" sz="4000" dirty="0" smtClean="0">
                <a:latin typeface="Helvetica" charset="0"/>
              </a:rPr>
            </a:br>
            <a:r>
              <a:rPr lang="nb-NO" sz="2000" dirty="0" smtClean="0">
                <a:latin typeface="Helvetica" charset="0"/>
              </a:rPr>
              <a:t>(andel prosjekter opplevd som suksessfull </a:t>
            </a:r>
            <a:r>
              <a:rPr lang="nb-NO" sz="2000" dirty="0" err="1" smtClean="0">
                <a:latin typeface="Helvetica" charset="0"/>
              </a:rPr>
              <a:t>mhp</a:t>
            </a:r>
            <a:r>
              <a:rPr lang="nb-NO" sz="2000" dirty="0" smtClean="0">
                <a:latin typeface="Helvetica" charset="0"/>
              </a:rPr>
              <a:t> angitt faktor)</a:t>
            </a:r>
            <a:endParaRPr lang="nb-NO" sz="4000" dirty="0">
              <a:latin typeface="Helvetic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27083"/>
              </p:ext>
            </p:extLst>
          </p:nvPr>
        </p:nvGraphicFramePr>
        <p:xfrm>
          <a:off x="382588" y="1539153"/>
          <a:ext cx="8424862" cy="2228850"/>
        </p:xfrm>
        <a:graphic>
          <a:graphicData uri="http://schemas.openxmlformats.org/drawingml/2006/table">
            <a:tbl>
              <a:tblPr/>
              <a:tblGrid>
                <a:gridCol w="2106612"/>
                <a:gridCol w="2106613"/>
                <a:gridCol w="2105025"/>
                <a:gridCol w="21066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4439" marR="84439" marT="45733" marB="4573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&lt; 10 mill</a:t>
                      </a:r>
                    </a:p>
                  </a:txBody>
                  <a:tcPr marL="84439" marR="84439" marT="45733" marB="4573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10-100 mill</a:t>
                      </a:r>
                    </a:p>
                  </a:txBody>
                  <a:tcPr marL="84439" marR="84439" marT="45733" marB="4573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&gt; 100 mill</a:t>
                      </a:r>
                    </a:p>
                  </a:txBody>
                  <a:tcPr marL="84439" marR="84439" marT="45733" marB="45733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Nytte</a:t>
                      </a:r>
                    </a:p>
                  </a:txBody>
                  <a:tcPr marL="84439" marR="84439" marT="45733" marB="4573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31%</a:t>
                      </a:r>
                    </a:p>
                  </a:txBody>
                  <a:tcPr marL="84439" marR="84439" marT="45733" marB="4573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47%</a:t>
                      </a:r>
                    </a:p>
                  </a:txBody>
                  <a:tcPr marL="84439" marR="84439" marT="45733" marB="4573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35%</a:t>
                      </a:r>
                    </a:p>
                  </a:txBody>
                  <a:tcPr marL="84439" marR="84439" marT="45733" marB="45733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Kvalitet</a:t>
                      </a:r>
                    </a:p>
                  </a:txBody>
                  <a:tcPr marL="84439" marR="84439" marT="45733" marB="4573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24%</a:t>
                      </a:r>
                    </a:p>
                  </a:txBody>
                  <a:tcPr marL="84439" marR="84439" marT="45733" marB="4573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28%</a:t>
                      </a:r>
                    </a:p>
                  </a:txBody>
                  <a:tcPr marL="84439" marR="84439" marT="45733" marB="4573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25%</a:t>
                      </a:r>
                    </a:p>
                  </a:txBody>
                  <a:tcPr marL="84439" marR="84439" marT="45733" marB="45733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Budsjett</a:t>
                      </a:r>
                    </a:p>
                  </a:txBody>
                  <a:tcPr marL="84439" marR="84439" marT="45733" marB="4573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24%</a:t>
                      </a:r>
                    </a:p>
                  </a:txBody>
                  <a:tcPr marL="84439" marR="84439" marT="45733" marB="4573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47%</a:t>
                      </a:r>
                    </a:p>
                  </a:txBody>
                  <a:tcPr marL="84439" marR="84439" marT="45733" marB="4573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47%</a:t>
                      </a:r>
                    </a:p>
                  </a:txBody>
                  <a:tcPr marL="84439" marR="84439" marT="45733" marB="45733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Tid</a:t>
                      </a:r>
                    </a:p>
                  </a:txBody>
                  <a:tcPr marL="84439" marR="84439" marT="45733" marB="4573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29%</a:t>
                      </a:r>
                    </a:p>
                  </a:txBody>
                  <a:tcPr marL="84439" marR="84439" marT="45733" marB="4573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35%</a:t>
                      </a:r>
                    </a:p>
                  </a:txBody>
                  <a:tcPr marL="84439" marR="84439" marT="45733" marB="4573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35%</a:t>
                      </a:r>
                    </a:p>
                  </a:txBody>
                  <a:tcPr marL="84439" marR="84439" marT="45733" marB="45733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Effektivitet</a:t>
                      </a:r>
                    </a:p>
                  </a:txBody>
                  <a:tcPr marL="84439" marR="84439" marT="45733" marB="4573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24%</a:t>
                      </a:r>
                    </a:p>
                  </a:txBody>
                  <a:tcPr marL="84439" marR="84439" marT="45733" marB="4573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12%</a:t>
                      </a:r>
                    </a:p>
                  </a:txBody>
                  <a:tcPr marL="84439" marR="84439" marT="45733" marB="4573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24%</a:t>
                      </a:r>
                    </a:p>
                  </a:txBody>
                  <a:tcPr marL="84439" marR="84439" marT="45733" marB="45733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20" name="TextBox 5"/>
          <p:cNvSpPr txBox="1">
            <a:spLocks noChangeArrowheads="1"/>
          </p:cNvSpPr>
          <p:nvPr/>
        </p:nvSpPr>
        <p:spPr bwMode="auto">
          <a:xfrm>
            <a:off x="179389" y="3856069"/>
            <a:ext cx="86280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b-NO" sz="2000" dirty="0">
                <a:solidFill>
                  <a:schemeClr val="tx1"/>
                </a:solidFill>
                <a:latin typeface="Times New Roman" charset="0"/>
              </a:rPr>
              <a:t>Ingen klar sammenheng mellom budsjett-størrelse og </a:t>
            </a:r>
            <a:r>
              <a:rPr lang="nb-NO" sz="2000" dirty="0" smtClean="0">
                <a:solidFill>
                  <a:schemeClr val="tx1"/>
                </a:solidFill>
                <a:latin typeface="Times New Roman" charset="0"/>
              </a:rPr>
              <a:t>andel prosjekter </a:t>
            </a:r>
            <a:r>
              <a:rPr lang="nb-NO" sz="2000" dirty="0">
                <a:solidFill>
                  <a:schemeClr val="tx1"/>
                </a:solidFill>
                <a:latin typeface="Times New Roman" charset="0"/>
              </a:rPr>
              <a:t>som er suksessfulle </a:t>
            </a:r>
            <a:r>
              <a:rPr lang="nb-NO" sz="2000" b="1" i="1" dirty="0">
                <a:solidFill>
                  <a:schemeClr val="tx1"/>
                </a:solidFill>
                <a:latin typeface="Times New Roman" charset="0"/>
              </a:rPr>
              <a:t>av de som fullfører</a:t>
            </a:r>
            <a:r>
              <a:rPr lang="nb-NO" sz="2000" dirty="0">
                <a:solidFill>
                  <a:schemeClr val="tx1"/>
                </a:solidFill>
                <a:latin typeface="Times New Roman" charset="0"/>
              </a:rPr>
              <a:t>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b-NO" sz="2000" b="1" dirty="0">
                <a:solidFill>
                  <a:schemeClr val="tx1"/>
                </a:solidFill>
                <a:latin typeface="Times New Roman" charset="0"/>
              </a:rPr>
              <a:t>MEN</a:t>
            </a:r>
            <a:r>
              <a:rPr lang="nb-NO" sz="2000" dirty="0">
                <a:solidFill>
                  <a:schemeClr val="tx1"/>
                </a:solidFill>
                <a:latin typeface="Times New Roman" charset="0"/>
              </a:rPr>
              <a:t>, de store (&gt; 100 </a:t>
            </a:r>
            <a:r>
              <a:rPr lang="nb-NO" sz="2000" dirty="0" err="1">
                <a:solidFill>
                  <a:schemeClr val="tx1"/>
                </a:solidFill>
                <a:latin typeface="Times New Roman" charset="0"/>
              </a:rPr>
              <a:t>mill</a:t>
            </a:r>
            <a:r>
              <a:rPr lang="nb-NO" sz="2000" dirty="0">
                <a:solidFill>
                  <a:schemeClr val="tx1"/>
                </a:solidFill>
                <a:latin typeface="Times New Roman" charset="0"/>
              </a:rPr>
              <a:t>) </a:t>
            </a:r>
            <a:r>
              <a:rPr lang="nb-NO" sz="2000" dirty="0" smtClean="0">
                <a:solidFill>
                  <a:schemeClr val="tx1"/>
                </a:solidFill>
                <a:latin typeface="Times New Roman" charset="0"/>
              </a:rPr>
              <a:t>var </a:t>
            </a:r>
            <a:r>
              <a:rPr lang="nb-NO" sz="2000" dirty="0">
                <a:solidFill>
                  <a:schemeClr val="tx1"/>
                </a:solidFill>
                <a:latin typeface="Times New Roman" charset="0"/>
              </a:rPr>
              <a:t>sterkt </a:t>
            </a:r>
            <a:r>
              <a:rPr lang="nb-NO" sz="2000" dirty="0" smtClean="0">
                <a:solidFill>
                  <a:schemeClr val="tx1"/>
                </a:solidFill>
                <a:latin typeface="Times New Roman" charset="0"/>
              </a:rPr>
              <a:t>overrepresentert i </a:t>
            </a:r>
            <a:r>
              <a:rPr lang="nb-NO" sz="2000" dirty="0">
                <a:solidFill>
                  <a:schemeClr val="tx1"/>
                </a:solidFill>
                <a:latin typeface="Times New Roman" charset="0"/>
              </a:rPr>
              <a:t>gruppen av fiaskoprosjekter, </a:t>
            </a:r>
            <a:r>
              <a:rPr lang="nb-NO" sz="2000" dirty="0" err="1">
                <a:solidFill>
                  <a:schemeClr val="tx1"/>
                </a:solidFill>
                <a:latin typeface="Times New Roman" charset="0"/>
              </a:rPr>
              <a:t>dvs</a:t>
            </a:r>
            <a:r>
              <a:rPr lang="nb-NO" sz="2000" dirty="0">
                <a:solidFill>
                  <a:schemeClr val="tx1"/>
                </a:solidFill>
                <a:latin typeface="Times New Roman" charset="0"/>
              </a:rPr>
              <a:t> prosjekter som aldri </a:t>
            </a:r>
            <a:r>
              <a:rPr lang="nb-NO" sz="2000" dirty="0" smtClean="0">
                <a:solidFill>
                  <a:schemeClr val="tx1"/>
                </a:solidFill>
                <a:latin typeface="Times New Roman" charset="0"/>
              </a:rPr>
              <a:t>ble fullført eller </a:t>
            </a:r>
            <a:r>
              <a:rPr lang="nb-NO" sz="2000" dirty="0">
                <a:solidFill>
                  <a:schemeClr val="tx1"/>
                </a:solidFill>
                <a:latin typeface="Times New Roman" charset="0"/>
              </a:rPr>
              <a:t>som leverer så å si ingen nytte! (2-3 ganger hyppighet).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b-NO" sz="2000" b="1" dirty="0" err="1" smtClean="0">
                <a:solidFill>
                  <a:schemeClr val="tx1"/>
                </a:solidFill>
                <a:latin typeface="Times New Roman" charset="0"/>
              </a:rPr>
              <a:t>Outsourcings</a:t>
            </a:r>
            <a:r>
              <a:rPr lang="nb-NO" sz="2000" b="1" dirty="0" smtClean="0">
                <a:solidFill>
                  <a:schemeClr val="tx1"/>
                </a:solidFill>
                <a:latin typeface="Times New Roman" charset="0"/>
              </a:rPr>
              <a:t>-undersøkelsen</a:t>
            </a:r>
            <a:r>
              <a:rPr lang="nb-NO" sz="2000" dirty="0" smtClean="0">
                <a:solidFill>
                  <a:schemeClr val="tx1"/>
                </a:solidFill>
                <a:latin typeface="Times New Roman" charset="0"/>
              </a:rPr>
              <a:t>: Tidobling </a:t>
            </a:r>
            <a:r>
              <a:rPr lang="nb-NO" sz="2000" dirty="0">
                <a:solidFill>
                  <a:schemeClr val="tx1"/>
                </a:solidFill>
                <a:latin typeface="Times New Roman" charset="0"/>
              </a:rPr>
              <a:t>av størrelsen ser ut </a:t>
            </a:r>
            <a:r>
              <a:rPr lang="nb-NO" sz="2000" dirty="0" smtClean="0">
                <a:solidFill>
                  <a:schemeClr val="tx1"/>
                </a:solidFill>
                <a:latin typeface="Times New Roman" charset="0"/>
              </a:rPr>
              <a:t>doblet </a:t>
            </a:r>
            <a:r>
              <a:rPr lang="nb-NO" sz="2000" dirty="0">
                <a:solidFill>
                  <a:schemeClr val="tx1"/>
                </a:solidFill>
                <a:latin typeface="Times New Roman" charset="0"/>
              </a:rPr>
              <a:t>risikoen for </a:t>
            </a:r>
            <a:r>
              <a:rPr lang="nb-NO" sz="2000" dirty="0" smtClean="0">
                <a:solidFill>
                  <a:schemeClr val="tx1"/>
                </a:solidFill>
                <a:latin typeface="Times New Roman" charset="0"/>
              </a:rPr>
              <a:t>å mislykkes.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b-NO" sz="2000" b="1" dirty="0" smtClean="0">
                <a:solidFill>
                  <a:schemeClr val="tx1"/>
                </a:solidFill>
                <a:latin typeface="Times New Roman" charset="0"/>
              </a:rPr>
              <a:t>NB:</a:t>
            </a:r>
            <a:r>
              <a:rPr lang="nb-NO" sz="2000" dirty="0" smtClean="0">
                <a:solidFill>
                  <a:schemeClr val="tx1"/>
                </a:solidFill>
                <a:latin typeface="Times New Roman" charset="0"/>
              </a:rPr>
              <a:t> Hva som er stort og lite er i realiteten relativt til hva man har gjort før. Mye større enn de man har gjort før, kan gi andre resultater.</a:t>
            </a:r>
            <a:endParaRPr lang="nb-NO" sz="2000" dirty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7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2384</Words>
  <Application>Microsoft Macintosh PowerPoint</Application>
  <PresentationFormat>On-screen Show (4:3)</PresentationFormat>
  <Paragraphs>352</Paragraphs>
  <Slides>29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Custom Design</vt:lpstr>
      <vt:lpstr>Hva kjennetegner IT-prosjekter som lykkes?</vt:lpstr>
      <vt:lpstr>SMIOS-prosjektets oppgaver</vt:lpstr>
      <vt:lpstr>PowerPoint Presentation</vt:lpstr>
      <vt:lpstr>Undersøkelsene</vt:lpstr>
      <vt:lpstr>Hvor vellykkede var IT-prosjektene vi undersøkte?</vt:lpstr>
      <vt:lpstr>Hva vil det si å lykkes?</vt:lpstr>
      <vt:lpstr>Mange prosjekter lykkes godt</vt:lpstr>
      <vt:lpstr>Bør vi unngå de veldig store IT-prosjektene?</vt:lpstr>
      <vt:lpstr>HIT-undersøkelsen (andel prosjekter opplevd som suksessfull mhp angitt faktor)</vt:lpstr>
      <vt:lpstr>SMIOS-undersøkelsen</vt:lpstr>
      <vt:lpstr>Hvor mye betyr kontraktstype? </vt:lpstr>
      <vt:lpstr>HIT-undersøkelse (andel prosjekter opplevd som suksessfull mhp angitt faktor)</vt:lpstr>
      <vt:lpstr>SMIOS-undersøkelse + outsourcingsundersøkelse</vt:lpstr>
      <vt:lpstr>SMIOS-undersøkelse: Opplevd kontraktstype</vt:lpstr>
      <vt:lpstr>Fastprisoppførsel SMIOS-undersøkelse + HIT-undersøkelse</vt:lpstr>
      <vt:lpstr>Fastpris gir mer administrasjon  Ahonen, Jarmo J., et al. "Reported project management effort, project size, and contract type." Journal of Systems and Software 109 (2015): 205-213.</vt:lpstr>
      <vt:lpstr>Styre ressursene selv (som kunde) eller la leverandør styre utviklingsressursene?</vt:lpstr>
      <vt:lpstr>SMIOS-undersøkelsen: Ressursstyring</vt:lpstr>
      <vt:lpstr>Hjelper det å jobbe smidig?</vt:lpstr>
      <vt:lpstr>HIT-undersøkelsen Økning (prosentpoeng) i andel vellykkede prosjekter</vt:lpstr>
      <vt:lpstr>HIT-undersøkelsen: I hvilken grad ble behov, krav eller løsninger endret underveis i prosjektet som et resultat av eksterne endringer eller læring innad i prosjektet?</vt:lpstr>
      <vt:lpstr>SMIOS-undersøkelsen</vt:lpstr>
      <vt:lpstr>Hjelper det med nyttestyring?</vt:lpstr>
      <vt:lpstr>Undersøkelser: Nyttestyring</vt:lpstr>
      <vt:lpstr>Nyttestyring underveis </vt:lpstr>
      <vt:lpstr>Kjennetegn ved det suksessfulle og det problematiske IT-prosjekt</vt:lpstr>
      <vt:lpstr>Kjennetegn ved det suksessfulle prosjektet</vt:lpstr>
      <vt:lpstr>Kjennetegn ved det problematiske prosjektet</vt:lpstr>
      <vt:lpstr>En 5-10 minutters undersøkelse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kjennetegner IT-prosjekter som lykkes?</dc:title>
  <cp:lastModifiedBy>magnej</cp:lastModifiedBy>
  <cp:revision>376</cp:revision>
  <dcterms:modified xsi:type="dcterms:W3CDTF">2016-10-31T11:51:05Z</dcterms:modified>
</cp:coreProperties>
</file>