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8"/>
  </p:notesMasterIdLst>
  <p:sldIdLst>
    <p:sldId id="256" r:id="rId2"/>
    <p:sldId id="333" r:id="rId3"/>
    <p:sldId id="319" r:id="rId4"/>
    <p:sldId id="351" r:id="rId5"/>
    <p:sldId id="322" r:id="rId6"/>
    <p:sldId id="321" r:id="rId7"/>
    <p:sldId id="269" r:id="rId8"/>
    <p:sldId id="282" r:id="rId9"/>
    <p:sldId id="338" r:id="rId10"/>
    <p:sldId id="350" r:id="rId11"/>
    <p:sldId id="337" r:id="rId12"/>
    <p:sldId id="336" r:id="rId13"/>
    <p:sldId id="339" r:id="rId14"/>
    <p:sldId id="285" r:id="rId15"/>
    <p:sldId id="340" r:id="rId16"/>
    <p:sldId id="344" r:id="rId17"/>
    <p:sldId id="342" r:id="rId18"/>
    <p:sldId id="343" r:id="rId19"/>
    <p:sldId id="341" r:id="rId20"/>
    <p:sldId id="286" r:id="rId21"/>
    <p:sldId id="327" r:id="rId22"/>
    <p:sldId id="346" r:id="rId23"/>
    <p:sldId id="315" r:id="rId24"/>
    <p:sldId id="316" r:id="rId25"/>
    <p:sldId id="345" r:id="rId26"/>
    <p:sldId id="348" r:id="rId27"/>
  </p:sldIdLst>
  <p:sldSz cx="9144000" cy="6858000" type="screen4x3"/>
  <p:notesSz cx="6794500" cy="9931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8D2C7BD-3DA3-447A-A59D-92D4C88D1F31}">
  <a:tblStyle styleId="{08D2C7BD-3DA3-447A-A59D-92D4C88D1F3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3F9FA"/>
          </a:solidFill>
        </a:fill>
      </a:tcStyle>
    </a:wholeTbl>
    <a:band1H>
      <a:tcStyle>
        <a:tcBdr/>
        <a:fill>
          <a:solidFill>
            <a:srgbClr val="E7F3F4"/>
          </a:solidFill>
        </a:fill>
      </a:tcStyle>
    </a:band1H>
    <a:band1V>
      <a:tcStyle>
        <a:tcBdr/>
        <a:fill>
          <a:solidFill>
            <a:srgbClr val="E7F3F4"/>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35264D02-5EBD-41B9-8EF1-A6CCED28DD75}"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7E7EF"/>
          </a:solidFill>
        </a:fill>
      </a:tcStyle>
    </a:wholeTbl>
    <a:band1H>
      <a:tcStyle>
        <a:tcBdr/>
        <a:fill>
          <a:solidFill>
            <a:srgbClr val="CCCCDD"/>
          </a:solidFill>
        </a:fill>
      </a:tcStyle>
    </a:band1H>
    <a:band1V>
      <a:tcStyle>
        <a:tcBdr/>
        <a:fill>
          <a:solidFill>
            <a:srgbClr val="CCCCDD"/>
          </a:solidFill>
        </a:fill>
      </a:tcStyle>
    </a:band1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2"/>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2"/>
          </a:solidFill>
        </a:fill>
      </a:tcStyle>
    </a:firstRow>
  </a:tblStyle>
  <a:tblStyle styleId="{FA3EED8B-71A2-4504-9194-726FE3CA5D08}" styleName="Table_2"/>
  <a:tblStyle styleId="{6EEDBAAD-D332-469F-8750-0232E09026D7}" styleName="Table_3">
    <a:wholeTbl>
      <a:tcTxStyle b="off" i="off">
        <a:font>
          <a:latin typeface="Arial"/>
          <a:ea typeface="Arial"/>
          <a:cs typeface="Arial"/>
        </a:font>
        <a:schemeClr val="dk1"/>
      </a:tcTxStyle>
      <a:tcStyle>
        <a:tcBdr>
          <a:left>
            <a:ln w="9525" cap="flat" cmpd="sng">
              <a:solidFill>
                <a:schemeClr val="accent4"/>
              </a:solidFill>
              <a:prstDash val="solid"/>
              <a:round/>
              <a:headEnd type="none" w="med" len="med"/>
              <a:tailEnd type="none" w="med" len="med"/>
            </a:ln>
          </a:left>
          <a:right>
            <a:ln w="9525" cap="flat" cmpd="sng">
              <a:solidFill>
                <a:schemeClr val="accent4"/>
              </a:solidFill>
              <a:prstDash val="solid"/>
              <a:round/>
              <a:headEnd type="none" w="med" len="med"/>
              <a:tailEnd type="none" w="med" len="med"/>
            </a:ln>
          </a:right>
          <a:top>
            <a:ln w="9525" cap="flat" cmpd="sng">
              <a:solidFill>
                <a:schemeClr val="accent4"/>
              </a:solidFill>
              <a:prstDash val="solid"/>
              <a:round/>
              <a:headEnd type="none" w="med" len="med"/>
              <a:tailEnd type="none" w="med" len="med"/>
            </a:ln>
          </a:top>
          <a:bottom>
            <a:ln w="9525" cap="flat" cmpd="sng">
              <a:solidFill>
                <a:schemeClr val="accent4"/>
              </a:solidFill>
              <a:prstDash val="solid"/>
              <a:round/>
              <a:headEnd type="none" w="med" len="med"/>
              <a:tailEnd type="none" w="med" len="med"/>
            </a:ln>
          </a:bottom>
          <a:insideH>
            <a:ln w="9525" cap="flat" cmpd="sng">
              <a:solidFill>
                <a:schemeClr val="accent4"/>
              </a:solidFill>
              <a:prstDash val="solid"/>
              <a:round/>
              <a:headEnd type="none" w="med" len="med"/>
              <a:tailEnd type="none" w="med" len="med"/>
            </a:ln>
          </a:insideH>
          <a:insideV>
            <a:ln w="9525" cap="flat" cmpd="sng">
              <a:solidFill>
                <a:schemeClr val="accent4"/>
              </a:solidFill>
              <a:prstDash val="solid"/>
              <a:round/>
              <a:headEnd type="none" w="med" len="med"/>
              <a:tailEnd type="none" w="med" len="med"/>
            </a:ln>
          </a:insideV>
        </a:tcBdr>
        <a:fill>
          <a:solidFill>
            <a:srgbClr val="FFFFFF">
              <a:alpha val="0"/>
            </a:srgbClr>
          </a:solidFill>
        </a:fill>
      </a:tcStyle>
    </a:wholeTbl>
    <a:band1H>
      <a:tcStyle>
        <a:tcBdr/>
        <a:fill>
          <a:solidFill>
            <a:schemeClr val="accent4">
              <a:alpha val="40000"/>
            </a:schemeClr>
          </a:solidFill>
        </a:fill>
      </a:tcStyle>
    </a:band1H>
    <a:band1V>
      <a:tcStyle>
        <a:tcBdr>
          <a:top>
            <a:ln w="9525" cap="flat" cmpd="sng">
              <a:solidFill>
                <a:schemeClr val="accent4"/>
              </a:solidFill>
              <a:prstDash val="solid"/>
              <a:round/>
              <a:headEnd type="none" w="med" len="med"/>
              <a:tailEnd type="none" w="med" len="med"/>
            </a:ln>
          </a:top>
          <a:bottom>
            <a:ln w="9525" cap="flat" cmpd="sng">
              <a:solidFill>
                <a:schemeClr val="accent4"/>
              </a:solidFill>
              <a:prstDash val="solid"/>
              <a:round/>
              <a:headEnd type="none" w="med" len="med"/>
              <a:tailEnd type="none" w="med" len="med"/>
            </a:ln>
          </a:bottom>
        </a:tcBdr>
        <a:fill>
          <a:solidFill>
            <a:schemeClr val="accent4">
              <a:alpha val="40000"/>
            </a:schemeClr>
          </a:solidFill>
        </a:fill>
      </a:tcStyle>
    </a:band1V>
    <a:lastCol>
      <a:tcTxStyle b="on" i="off"/>
      <a:tcStyle>
        <a:tcBdr>
          <a:left>
            <a:ln w="9525" cap="flat" cmpd="sng">
              <a:solidFill>
                <a:schemeClr val="accent4"/>
              </a:solidFill>
              <a:prstDash val="solid"/>
              <a:round/>
              <a:headEnd type="none" w="med" len="med"/>
              <a:tailEnd type="none" w="med" len="med"/>
            </a:ln>
          </a:left>
          <a:right>
            <a:ln w="9525" cap="flat" cmpd="sng">
              <a:solidFill>
                <a:schemeClr val="accent4"/>
              </a:solidFill>
              <a:prstDash val="solid"/>
              <a:round/>
              <a:headEnd type="none" w="med" len="med"/>
              <a:tailEnd type="none" w="med" len="med"/>
            </a:ln>
          </a:right>
          <a:top>
            <a:ln w="9525" cap="flat" cmpd="sng">
              <a:solidFill>
                <a:schemeClr val="accent4"/>
              </a:solidFill>
              <a:prstDash val="solid"/>
              <a:round/>
              <a:headEnd type="none" w="med" len="med"/>
              <a:tailEnd type="none" w="med" len="med"/>
            </a:ln>
          </a:top>
          <a:bottom>
            <a:ln w="9525" cap="flat" cmpd="sng">
              <a:solidFill>
                <a:schemeClr val="accent4"/>
              </a:solidFill>
              <a:prstDash val="solid"/>
              <a:round/>
              <a:headEnd type="none" w="med" len="med"/>
              <a:tailEnd type="none" w="med" len="med"/>
            </a:ln>
          </a:bottom>
          <a:insideH>
            <a:ln w="9525" cap="flat" cmpd="sng">
              <a:solidFill>
                <a:schemeClr val="accent4"/>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tcStyle>
    </a:lastCol>
    <a:firstCol>
      <a:tcTxStyle b="on" i="off"/>
      <a:tcStyle>
        <a:tcBdr>
          <a:left>
            <a:ln w="9525" cap="flat" cmpd="sng">
              <a:solidFill>
                <a:schemeClr val="accent4"/>
              </a:solidFill>
              <a:prstDash val="solid"/>
              <a:round/>
              <a:headEnd type="none" w="med" len="med"/>
              <a:tailEnd type="none" w="med" len="med"/>
            </a:ln>
          </a:left>
          <a:right>
            <a:ln w="9525" cap="flat" cmpd="sng">
              <a:solidFill>
                <a:schemeClr val="accent4"/>
              </a:solidFill>
              <a:prstDash val="solid"/>
              <a:round/>
              <a:headEnd type="none" w="med" len="med"/>
              <a:tailEnd type="none" w="med" len="med"/>
            </a:ln>
          </a:right>
          <a:top>
            <a:ln w="9525" cap="flat" cmpd="sng">
              <a:solidFill>
                <a:schemeClr val="accent4"/>
              </a:solidFill>
              <a:prstDash val="solid"/>
              <a:round/>
              <a:headEnd type="none" w="med" len="med"/>
              <a:tailEnd type="none" w="med" len="med"/>
            </a:ln>
          </a:top>
          <a:bottom>
            <a:ln w="9525" cap="flat" cmpd="sng">
              <a:solidFill>
                <a:schemeClr val="accent4"/>
              </a:solidFill>
              <a:prstDash val="solid"/>
              <a:round/>
              <a:headEnd type="none" w="med" len="med"/>
              <a:tailEnd type="none" w="med" len="med"/>
            </a:ln>
          </a:bottom>
          <a:insideH>
            <a:ln w="9525" cap="flat" cmpd="sng">
              <a:solidFill>
                <a:schemeClr val="accent4"/>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tcStyle>
    </a:firstCol>
    <a:lastRow>
      <a:tcTxStyle b="on" i="off"/>
      <a:tcStyle>
        <a:tcBdr>
          <a:left>
            <a:ln w="9525" cap="flat" cmpd="sng">
              <a:solidFill>
                <a:schemeClr val="accent4"/>
              </a:solidFill>
              <a:prstDash val="solid"/>
              <a:round/>
              <a:headEnd type="none" w="med" len="med"/>
              <a:tailEnd type="none" w="med" len="med"/>
            </a:ln>
          </a:left>
          <a:right>
            <a:ln w="9525" cap="flat" cmpd="sng">
              <a:solidFill>
                <a:schemeClr val="accent4"/>
              </a:solidFill>
              <a:prstDash val="solid"/>
              <a:round/>
              <a:headEnd type="none" w="med" len="med"/>
              <a:tailEnd type="none" w="med" len="med"/>
            </a:ln>
          </a:right>
          <a:top>
            <a:ln w="9525" cap="flat" cmpd="sng">
              <a:solidFill>
                <a:schemeClr val="accent4"/>
              </a:solidFill>
              <a:prstDash val="solid"/>
              <a:round/>
              <a:headEnd type="none" w="med" len="med"/>
              <a:tailEnd type="none" w="med" len="med"/>
            </a:ln>
          </a:top>
          <a:bottom>
            <a:ln w="9525" cap="flat" cmpd="sng">
              <a:solidFill>
                <a:schemeClr val="accent4"/>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lastRow>
    <a:firstRow>
      <a:tcTxStyle b="on" i="off">
        <a:font>
          <a:latin typeface="Arial"/>
          <a:ea typeface="Arial"/>
          <a:cs typeface="Arial"/>
        </a:font>
        <a:schemeClr val="lt1"/>
      </a:tcTxStyle>
      <a:tcStyle>
        <a:tcBdr>
          <a:left>
            <a:ln w="9525" cap="flat" cmpd="sng">
              <a:solidFill>
                <a:schemeClr val="accent4"/>
              </a:solidFill>
              <a:prstDash val="solid"/>
              <a:round/>
              <a:headEnd type="none" w="med" len="med"/>
              <a:tailEnd type="none" w="med" len="med"/>
            </a:ln>
          </a:left>
          <a:right>
            <a:ln w="9525" cap="flat" cmpd="sng">
              <a:solidFill>
                <a:schemeClr val="accent4"/>
              </a:solidFill>
              <a:prstDash val="solid"/>
              <a:round/>
              <a:headEnd type="none" w="med" len="med"/>
              <a:tailEnd type="none" w="med" len="med"/>
            </a:ln>
          </a:right>
          <a:top>
            <a:ln w="9525" cap="flat" cmpd="sng">
              <a:solidFill>
                <a:schemeClr val="accent4"/>
              </a:solidFill>
              <a:prstDash val="solid"/>
              <a:round/>
              <a:headEnd type="none" w="med" len="med"/>
              <a:tailEnd type="none" w="med" len="med"/>
            </a:ln>
          </a:top>
          <a:bottom>
            <a:ln w="9525" cap="flat" cmpd="sng">
              <a:solidFill>
                <a:schemeClr val="l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accent4"/>
          </a:solidFill>
        </a:fill>
      </a:tcStyle>
    </a:firstRow>
  </a:tblStyle>
  <a:tblStyle styleId="{C16BF0DD-7614-4FDC-8002-D292EC188788}" styleName="Table_4">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2" autoAdjust="0"/>
    <p:restoredTop sz="92998" autoAdjust="0"/>
  </p:normalViewPr>
  <p:slideViewPr>
    <p:cSldViewPr snapToGrid="0" snapToObjects="1">
      <p:cViewPr>
        <p:scale>
          <a:sx n="75" d="100"/>
          <a:sy n="75" d="100"/>
        </p:scale>
        <p:origin x="-1064" y="-456"/>
      </p:cViewPr>
      <p:guideLst>
        <p:guide orient="horz" pos="2160"/>
        <p:guide pos="2880"/>
      </p:guideLst>
    </p:cSldViewPr>
  </p:slideViewPr>
  <p:outlineViewPr>
    <p:cViewPr>
      <p:scale>
        <a:sx n="33" d="100"/>
        <a:sy n="33" d="100"/>
      </p:scale>
      <p:origin x="0" y="140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4813" cy="496887"/>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2"/>
                </a:solidFill>
                <a:latin typeface="Tahoma"/>
                <a:ea typeface="Tahoma"/>
                <a:cs typeface="Tahoma"/>
                <a:sym typeface="Tahoma"/>
              </a:defRPr>
            </a:lvl1pPr>
            <a:lvl2pPr marL="457200" marR="0" lvl="1"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2pPr>
            <a:lvl3pPr marL="914400" marR="0" lvl="2"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3pPr>
            <a:lvl4pPr marL="1371600" marR="0" lvl="3"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4pPr>
            <a:lvl5pPr marL="1828800" marR="0" lvl="4"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5pPr>
            <a:lvl6pPr marL="2286000" marR="0" lvl="5" indent="0" algn="l" rtl="0">
              <a:spcBef>
                <a:spcPts val="0"/>
              </a:spcBef>
              <a:buNone/>
              <a:defRPr sz="3200" b="0" i="0" u="none" strike="noStrike" cap="none">
                <a:solidFill>
                  <a:srgbClr val="000000"/>
                </a:solidFill>
                <a:latin typeface="Helvetica Neue"/>
                <a:ea typeface="Helvetica Neue"/>
                <a:cs typeface="Helvetica Neue"/>
                <a:sym typeface="Helvetica Neue"/>
              </a:defRPr>
            </a:lvl6pPr>
            <a:lvl7pPr marL="2743200" marR="0" lvl="6" indent="0" algn="l" rtl="0">
              <a:spcBef>
                <a:spcPts val="0"/>
              </a:spcBef>
              <a:buNone/>
              <a:defRPr sz="3200" b="0" i="0" u="none" strike="noStrike" cap="none">
                <a:solidFill>
                  <a:srgbClr val="000000"/>
                </a:solidFill>
                <a:latin typeface="Helvetica Neue"/>
                <a:ea typeface="Helvetica Neue"/>
                <a:cs typeface="Helvetica Neue"/>
                <a:sym typeface="Helvetica Neue"/>
              </a:defRPr>
            </a:lvl7pPr>
            <a:lvl8pPr marL="3200400" marR="0" lvl="7" indent="0" algn="l" rtl="0">
              <a:spcBef>
                <a:spcPts val="0"/>
              </a:spcBef>
              <a:buNone/>
              <a:defRPr sz="3200" b="0" i="0" u="none" strike="noStrike" cap="none">
                <a:solidFill>
                  <a:srgbClr val="000000"/>
                </a:solidFill>
                <a:latin typeface="Helvetica Neue"/>
                <a:ea typeface="Helvetica Neue"/>
                <a:cs typeface="Helvetica Neue"/>
                <a:sym typeface="Helvetica Neue"/>
              </a:defRPr>
            </a:lvl8pPr>
            <a:lvl9pPr marL="3657600" marR="0" lvl="8" indent="0" algn="l" rtl="0">
              <a:spcBef>
                <a:spcPts val="0"/>
              </a:spcBef>
              <a:buNone/>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4" name="Shape 4"/>
          <p:cNvSpPr>
            <a:spLocks noGrp="1" noRot="1" noChangeAspect="1"/>
          </p:cNvSpPr>
          <p:nvPr>
            <p:ph type="sldImg" idx="3"/>
          </p:nvPr>
        </p:nvSpPr>
        <p:spPr>
          <a:xfrm>
            <a:off x="914400" y="744537"/>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906462" y="4718050"/>
            <a:ext cx="4981574" cy="4468813"/>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6" name="Shape 6"/>
          <p:cNvSpPr txBox="1">
            <a:spLocks noGrp="1"/>
          </p:cNvSpPr>
          <p:nvPr>
            <p:ph type="dt" idx="10"/>
          </p:nvPr>
        </p:nvSpPr>
        <p:spPr>
          <a:xfrm>
            <a:off x="3849687" y="0"/>
            <a:ext cx="2944811" cy="496887"/>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2"/>
                </a:solidFill>
                <a:latin typeface="Tahoma"/>
                <a:ea typeface="Tahoma"/>
                <a:cs typeface="Tahoma"/>
                <a:sym typeface="Tahoma"/>
              </a:defRPr>
            </a:lvl1pPr>
            <a:lvl2pPr marL="457200" marR="0" lvl="1"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2pPr>
            <a:lvl3pPr marL="914400" marR="0" lvl="2"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3pPr>
            <a:lvl4pPr marL="1371600" marR="0" lvl="3"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4pPr>
            <a:lvl5pPr marL="1828800" marR="0" lvl="4"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5pPr>
            <a:lvl6pPr marL="2286000" marR="0" lvl="5" indent="0" algn="l" rtl="0">
              <a:spcBef>
                <a:spcPts val="0"/>
              </a:spcBef>
              <a:buNone/>
              <a:defRPr sz="3200" b="0" i="0" u="none" strike="noStrike" cap="none">
                <a:solidFill>
                  <a:srgbClr val="000000"/>
                </a:solidFill>
                <a:latin typeface="Helvetica Neue"/>
                <a:ea typeface="Helvetica Neue"/>
                <a:cs typeface="Helvetica Neue"/>
                <a:sym typeface="Helvetica Neue"/>
              </a:defRPr>
            </a:lvl6pPr>
            <a:lvl7pPr marL="2743200" marR="0" lvl="6" indent="0" algn="l" rtl="0">
              <a:spcBef>
                <a:spcPts val="0"/>
              </a:spcBef>
              <a:buNone/>
              <a:defRPr sz="3200" b="0" i="0" u="none" strike="noStrike" cap="none">
                <a:solidFill>
                  <a:srgbClr val="000000"/>
                </a:solidFill>
                <a:latin typeface="Helvetica Neue"/>
                <a:ea typeface="Helvetica Neue"/>
                <a:cs typeface="Helvetica Neue"/>
                <a:sym typeface="Helvetica Neue"/>
              </a:defRPr>
            </a:lvl7pPr>
            <a:lvl8pPr marL="3200400" marR="0" lvl="7" indent="0" algn="l" rtl="0">
              <a:spcBef>
                <a:spcPts val="0"/>
              </a:spcBef>
              <a:buNone/>
              <a:defRPr sz="3200" b="0" i="0" u="none" strike="noStrike" cap="none">
                <a:solidFill>
                  <a:srgbClr val="000000"/>
                </a:solidFill>
                <a:latin typeface="Helvetica Neue"/>
                <a:ea typeface="Helvetica Neue"/>
                <a:cs typeface="Helvetica Neue"/>
                <a:sym typeface="Helvetica Neue"/>
              </a:defRPr>
            </a:lvl8pPr>
            <a:lvl9pPr marL="3657600" marR="0" lvl="8" indent="0" algn="l" rtl="0">
              <a:spcBef>
                <a:spcPts val="0"/>
              </a:spcBef>
              <a:buNone/>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7" name="Shape 7"/>
          <p:cNvSpPr txBox="1">
            <a:spLocks noGrp="1"/>
          </p:cNvSpPr>
          <p:nvPr>
            <p:ph type="ftr" idx="11"/>
          </p:nvPr>
        </p:nvSpPr>
        <p:spPr>
          <a:xfrm>
            <a:off x="0" y="9434513"/>
            <a:ext cx="2944813" cy="496886"/>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2"/>
                </a:solidFill>
                <a:latin typeface="Tahoma"/>
                <a:ea typeface="Tahoma"/>
                <a:cs typeface="Tahoma"/>
                <a:sym typeface="Tahoma"/>
              </a:defRPr>
            </a:lvl1pPr>
            <a:lvl2pPr marL="457200" marR="0" lvl="1"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2pPr>
            <a:lvl3pPr marL="914400" marR="0" lvl="2"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3pPr>
            <a:lvl4pPr marL="1371600" marR="0" lvl="3"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4pPr>
            <a:lvl5pPr marL="1828800" marR="0" lvl="4"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5pPr>
            <a:lvl6pPr marL="2286000" marR="0" lvl="5" indent="0" algn="l" rtl="0">
              <a:spcBef>
                <a:spcPts val="0"/>
              </a:spcBef>
              <a:buNone/>
              <a:defRPr sz="3200" b="0" i="0" u="none" strike="noStrike" cap="none">
                <a:solidFill>
                  <a:srgbClr val="000000"/>
                </a:solidFill>
                <a:latin typeface="Helvetica Neue"/>
                <a:ea typeface="Helvetica Neue"/>
                <a:cs typeface="Helvetica Neue"/>
                <a:sym typeface="Helvetica Neue"/>
              </a:defRPr>
            </a:lvl6pPr>
            <a:lvl7pPr marL="2743200" marR="0" lvl="6" indent="0" algn="l" rtl="0">
              <a:spcBef>
                <a:spcPts val="0"/>
              </a:spcBef>
              <a:buNone/>
              <a:defRPr sz="3200" b="0" i="0" u="none" strike="noStrike" cap="none">
                <a:solidFill>
                  <a:srgbClr val="000000"/>
                </a:solidFill>
                <a:latin typeface="Helvetica Neue"/>
                <a:ea typeface="Helvetica Neue"/>
                <a:cs typeface="Helvetica Neue"/>
                <a:sym typeface="Helvetica Neue"/>
              </a:defRPr>
            </a:lvl7pPr>
            <a:lvl8pPr marL="3200400" marR="0" lvl="7" indent="0" algn="l" rtl="0">
              <a:spcBef>
                <a:spcPts val="0"/>
              </a:spcBef>
              <a:buNone/>
              <a:defRPr sz="3200" b="0" i="0" u="none" strike="noStrike" cap="none">
                <a:solidFill>
                  <a:srgbClr val="000000"/>
                </a:solidFill>
                <a:latin typeface="Helvetica Neue"/>
                <a:ea typeface="Helvetica Neue"/>
                <a:cs typeface="Helvetica Neue"/>
                <a:sym typeface="Helvetica Neue"/>
              </a:defRPr>
            </a:lvl8pPr>
            <a:lvl9pPr marL="3657600" marR="0" lvl="8" indent="0" algn="l" rtl="0">
              <a:spcBef>
                <a:spcPts val="0"/>
              </a:spcBef>
              <a:buNone/>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8" name="Shape 8"/>
          <p:cNvSpPr txBox="1">
            <a:spLocks noGrp="1"/>
          </p:cNvSpPr>
          <p:nvPr>
            <p:ph type="sldNum" idx="12"/>
          </p:nvPr>
        </p:nvSpPr>
        <p:spPr>
          <a:xfrm>
            <a:off x="3849687" y="9434513"/>
            <a:ext cx="2944811" cy="4968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x-none" sz="1200" b="0" i="0" u="none" strike="noStrike" cap="none">
                <a:solidFill>
                  <a:schemeClr val="dk2"/>
                </a:solidFill>
                <a:latin typeface="Tahoma"/>
                <a:ea typeface="Tahoma"/>
                <a:cs typeface="Tahoma"/>
                <a:sym typeface="Tahoma"/>
              </a:rPr>
              <a:t>‹#›</a:t>
            </a:fld>
            <a:endParaRPr lang="x-none" sz="1200" b="0" i="0" u="none" strike="noStrike" cap="none">
              <a:solidFill>
                <a:schemeClr val="dk2"/>
              </a:solidFill>
              <a:latin typeface="Tahoma"/>
              <a:ea typeface="Tahoma"/>
              <a:cs typeface="Tahoma"/>
              <a:sym typeface="Tahoma"/>
            </a:endParaRPr>
          </a:p>
        </p:txBody>
      </p:sp>
    </p:spTree>
    <p:extLst>
      <p:ext uri="{BB962C8B-B14F-4D97-AF65-F5344CB8AC3E}">
        <p14:creationId xmlns:p14="http://schemas.microsoft.com/office/powerpoint/2010/main" val="81815243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sldNum" idx="12"/>
          </p:nvPr>
        </p:nvSpPr>
        <p:spPr>
          <a:xfrm>
            <a:off x="3849687" y="9434513"/>
            <a:ext cx="2944811" cy="4968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x-none" sz="1000" b="0" i="0" u="none" strike="noStrike" cap="none">
                <a:solidFill>
                  <a:schemeClr val="dk1"/>
                </a:solidFill>
                <a:latin typeface="Times New Roman"/>
                <a:ea typeface="Times New Roman"/>
                <a:cs typeface="Times New Roman"/>
                <a:sym typeface="Times New Roman"/>
              </a:rPr>
              <a:t>1</a:t>
            </a:fld>
            <a:endParaRPr lang="x-none" sz="1000" b="0" i="0" u="none" strike="noStrike" cap="none">
              <a:solidFill>
                <a:schemeClr val="dk1"/>
              </a:solidFill>
              <a:latin typeface="Times New Roman"/>
              <a:ea typeface="Times New Roman"/>
              <a:cs typeface="Times New Roman"/>
              <a:sym typeface="Times New Roman"/>
            </a:endParaRPr>
          </a:p>
        </p:txBody>
      </p:sp>
      <p:sp>
        <p:nvSpPr>
          <p:cNvPr id="69" name="Shape 69"/>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 name="Shape 70"/>
          <p:cNvSpPr txBox="1">
            <a:spLocks noGrp="1"/>
          </p:cNvSpPr>
          <p:nvPr>
            <p:ph type="body" idx="1"/>
          </p:nvPr>
        </p:nvSpPr>
        <p:spPr>
          <a:xfrm>
            <a:off x="906462" y="4718050"/>
            <a:ext cx="4981574" cy="44688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07765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906462" y="4718050"/>
            <a:ext cx="4981500" cy="4468800"/>
          </a:xfrm>
          <a:prstGeom prst="rect">
            <a:avLst/>
          </a:prstGeom>
        </p:spPr>
        <p:txBody>
          <a:bodyPr lIns="91425" tIns="91425" rIns="91425" bIns="91425" anchor="t" anchorCtr="0">
            <a:noAutofit/>
          </a:bodyPr>
          <a:lstStyle/>
          <a:p>
            <a:endParaRPr dirty="0"/>
          </a:p>
        </p:txBody>
      </p:sp>
      <p:sp>
        <p:nvSpPr>
          <p:cNvPr id="471" name="Shape 471"/>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202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906462" y="4718050"/>
            <a:ext cx="4981500" cy="4468800"/>
          </a:xfrm>
          <a:prstGeom prst="rect">
            <a:avLst/>
          </a:prstGeom>
        </p:spPr>
        <p:txBody>
          <a:bodyPr lIns="91425" tIns="91425" rIns="91425" bIns="91425" anchor="t" anchorCtr="0">
            <a:noAutofit/>
          </a:bodyPr>
          <a:lstStyle/>
          <a:p>
            <a:pPr lvl="0">
              <a:spcBef>
                <a:spcPts val="0"/>
              </a:spcBef>
              <a:buNone/>
            </a:pPr>
            <a:r>
              <a:rPr lang="nb-NO" dirty="0" smtClean="0"/>
              <a:t>NB: Ikke nødvendigvis representativt utvalg</a:t>
            </a:r>
            <a:endParaRPr dirty="0"/>
          </a:p>
        </p:txBody>
      </p:sp>
      <p:sp>
        <p:nvSpPr>
          <p:cNvPr id="161" name="Shape 161"/>
          <p:cNvSpPr txBox="1">
            <a:spLocks noGrp="1"/>
          </p:cNvSpPr>
          <p:nvPr>
            <p:ph type="sldNum" idx="12"/>
          </p:nvPr>
        </p:nvSpPr>
        <p:spPr>
          <a:xfrm>
            <a:off x="3849687" y="9434513"/>
            <a:ext cx="2944800" cy="49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x-none"/>
              <a:t>7</a:t>
            </a:fld>
            <a:endParaRPr lang="x-none"/>
          </a:p>
        </p:txBody>
      </p:sp>
    </p:spTree>
    <p:extLst>
      <p:ext uri="{BB962C8B-B14F-4D97-AF65-F5344CB8AC3E}">
        <p14:creationId xmlns:p14="http://schemas.microsoft.com/office/powerpoint/2010/main" val="80003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906462" y="4718050"/>
            <a:ext cx="4981574" cy="4468813"/>
          </a:xfrm>
          <a:prstGeom prst="rect">
            <a:avLst/>
          </a:prstGeom>
        </p:spPr>
        <p:txBody>
          <a:bodyPr lIns="91425" tIns="91425" rIns="91425" bIns="91425" anchor="t" anchorCtr="0">
            <a:noAutofit/>
          </a:bodyPr>
          <a:lstStyle/>
          <a:p>
            <a:pPr lvl="0">
              <a:spcBef>
                <a:spcPts val="0"/>
              </a:spcBef>
              <a:buNone/>
            </a:pPr>
            <a:endParaRPr/>
          </a:p>
        </p:txBody>
      </p:sp>
      <p:sp>
        <p:nvSpPr>
          <p:cNvPr id="242" name="Shape 242"/>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83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914400" y="744538"/>
            <a:ext cx="4965700" cy="3724275"/>
          </a:xfrm>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dirty="0">
              <a:latin typeface="Times New Roman" charset="0"/>
            </a:endParaRPr>
          </a:p>
        </p:txBody>
      </p:sp>
      <p:sp>
        <p:nvSpPr>
          <p:cNvPr id="4" name="Slide Number Placeholder 3"/>
          <p:cNvSpPr>
            <a:spLocks noGrp="1"/>
          </p:cNvSpPr>
          <p:nvPr>
            <p:ph type="sldNum" sz="quarter" idx="5"/>
          </p:nvPr>
        </p:nvSpPr>
        <p:spPr/>
        <p:txBody>
          <a:bodyPr/>
          <a:lstStyle/>
          <a:p>
            <a:pPr>
              <a:defRPr/>
            </a:pPr>
            <a:fld id="{DCC658DB-CB9D-E84A-817C-4368C8B08A3A}" type="slidenum">
              <a:rPr lang="en-GB" smtClean="0"/>
              <a:pPr>
                <a:defRPr/>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3" name="Shape 263"/>
          <p:cNvSpPr txBox="1">
            <a:spLocks noGrp="1"/>
          </p:cNvSpPr>
          <p:nvPr>
            <p:ph type="body" idx="1"/>
          </p:nvPr>
        </p:nvSpPr>
        <p:spPr>
          <a:xfrm>
            <a:off x="906462" y="4718050"/>
            <a:ext cx="4981574" cy="44688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x-none" sz="1200" b="0" i="0" u="none" strike="noStrike" cap="none">
                <a:solidFill>
                  <a:schemeClr val="dk1"/>
                </a:solidFill>
                <a:latin typeface="Times New Roman"/>
                <a:ea typeface="Times New Roman"/>
                <a:cs typeface="Times New Roman"/>
                <a:sym typeface="Times New Roman"/>
              </a:rPr>
              <a:t>Et eksempel på målpris uten tak som likevel ble oppfattet som fastpris er SPK-Min side medlem (Men scope ser ut til å være fleksibelt). Senere i prosjektet gått over til ren per time.</a:t>
            </a:r>
          </a:p>
          <a:p>
            <a:pPr marL="0" marR="0" lvl="0" indent="0" algn="l" rtl="0">
              <a:spcBef>
                <a:spcPts val="0"/>
              </a:spcBef>
              <a:spcAft>
                <a:spcPts val="0"/>
              </a:spcAft>
              <a:buSzPct val="25000"/>
              <a:buNone/>
            </a:pPr>
            <a:r>
              <a:rPr lang="x-none"/>
              <a:t>Parastoo: Flere starter med målpris eller fastpris og går over til per-time etter hvert. “Tillit” nevnes å være avgjørende her.</a:t>
            </a:r>
          </a:p>
        </p:txBody>
      </p:sp>
      <p:sp>
        <p:nvSpPr>
          <p:cNvPr id="264" name="Shape 264"/>
          <p:cNvSpPr txBox="1">
            <a:spLocks noGrp="1"/>
          </p:cNvSpPr>
          <p:nvPr>
            <p:ph type="sldNum" idx="12"/>
          </p:nvPr>
        </p:nvSpPr>
        <p:spPr>
          <a:xfrm>
            <a:off x="3849687" y="9434513"/>
            <a:ext cx="2944811" cy="4968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x-none" sz="1200">
                <a:solidFill>
                  <a:schemeClr val="dk2"/>
                </a:solidFill>
                <a:latin typeface="Tahoma"/>
                <a:ea typeface="Tahoma"/>
                <a:cs typeface="Tahoma"/>
                <a:sym typeface="Tahoma"/>
              </a:rPr>
              <a:t>14</a:t>
            </a:fld>
            <a:endParaRPr lang="x-none" sz="1200">
              <a:solidFill>
                <a:schemeClr val="dk2"/>
              </a:solidFill>
              <a:latin typeface="Tahoma"/>
              <a:ea typeface="Tahoma"/>
              <a:cs typeface="Tahoma"/>
              <a:sym typeface="Tahoma"/>
            </a:endParaRPr>
          </a:p>
        </p:txBody>
      </p:sp>
    </p:spTree>
    <p:extLst>
      <p:ext uri="{BB962C8B-B14F-4D97-AF65-F5344CB8AC3E}">
        <p14:creationId xmlns:p14="http://schemas.microsoft.com/office/powerpoint/2010/main" val="1900350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p:spPr>
      </p:sp>
      <p:sp>
        <p:nvSpPr>
          <p:cNvPr id="3" name="Notes Placeholder 2"/>
          <p:cNvSpPr>
            <a:spLocks noGrp="1"/>
          </p:cNvSpPr>
          <p:nvPr>
            <p:ph type="body" idx="1"/>
          </p:nvPr>
        </p:nvSpPr>
        <p:spPr/>
        <p:txBody>
          <a:bodyPr/>
          <a:lstStyle/>
          <a:p>
            <a:r>
              <a:rPr lang="nb-NO" dirty="0" err="1" smtClean="0"/>
              <a:t>Fixed</a:t>
            </a:r>
            <a:r>
              <a:rPr lang="nb-NO" dirty="0" smtClean="0"/>
              <a:t> </a:t>
            </a:r>
            <a:r>
              <a:rPr lang="nb-NO" dirty="0" err="1" smtClean="0"/>
              <a:t>price</a:t>
            </a:r>
            <a:r>
              <a:rPr lang="nb-NO" dirty="0" smtClean="0"/>
              <a:t> </a:t>
            </a:r>
            <a:r>
              <a:rPr lang="nb-NO" dirty="0" err="1" smtClean="0"/>
              <a:t>behavior</a:t>
            </a:r>
            <a:r>
              <a:rPr lang="nb-NO" dirty="0" smtClean="0"/>
              <a:t> = </a:t>
            </a:r>
            <a:r>
              <a:rPr lang="nb-NO" dirty="0" err="1" smtClean="0"/>
              <a:t>Opportunistic</a:t>
            </a:r>
            <a:r>
              <a:rPr lang="nb-NO" dirty="0" smtClean="0"/>
              <a:t> </a:t>
            </a:r>
            <a:r>
              <a:rPr lang="nb-NO" dirty="0" err="1" smtClean="0"/>
              <a:t>behavior</a:t>
            </a:r>
            <a:endParaRPr lang="nb-NO"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x-none" sz="1200" b="0" i="0" u="none" strike="noStrike" cap="none" smtClean="0">
                <a:solidFill>
                  <a:schemeClr val="dk2"/>
                </a:solidFill>
                <a:latin typeface="Tahoma"/>
                <a:ea typeface="Tahoma"/>
                <a:cs typeface="Tahoma"/>
                <a:sym typeface="Tahoma"/>
              </a:rPr>
              <a:t>16</a:t>
            </a:fld>
            <a:endParaRPr lang="x-none" sz="1200" b="0" i="0" u="none" strike="noStrike" cap="none">
              <a:solidFill>
                <a:schemeClr val="dk2"/>
              </a:solidFill>
              <a:latin typeface="Tahoma"/>
              <a:ea typeface="Tahoma"/>
              <a:cs typeface="Tahoma"/>
              <a:sym typeface="Tahoma"/>
            </a:endParaRPr>
          </a:p>
        </p:txBody>
      </p:sp>
    </p:spTree>
    <p:extLst>
      <p:ext uri="{BB962C8B-B14F-4D97-AF65-F5344CB8AC3E}">
        <p14:creationId xmlns:p14="http://schemas.microsoft.com/office/powerpoint/2010/main" val="3924853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xfrm>
            <a:off x="914400" y="744538"/>
            <a:ext cx="4965700" cy="3724275"/>
          </a:xfrm>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atin typeface="Times New Roman" charset="0"/>
              </a:rPr>
              <a:t>Expected decrease in height when r=0.5 shrinkage is 1 and w = 1.04: (1-0.5*1)(1-1.04), which implies 2 cm lower than me and my wife, expressed as mid-parent (+ 7 cm because boy) = cxpected height is 173+7-3 = 177 cm. Av mid-parent height = (179 + 168)/2 = 173, Actual mid-parent height = (192 + 168)/2 = 180</a:t>
            </a:r>
          </a:p>
        </p:txBody>
      </p:sp>
      <p:sp>
        <p:nvSpPr>
          <p:cNvPr id="4" name="Slide Number Placeholder 3"/>
          <p:cNvSpPr>
            <a:spLocks noGrp="1"/>
          </p:cNvSpPr>
          <p:nvPr>
            <p:ph type="sldNum" sz="quarter" idx="5"/>
          </p:nvPr>
        </p:nvSpPr>
        <p:spPr/>
        <p:txBody>
          <a:bodyPr/>
          <a:lstStyle/>
          <a:p>
            <a:pPr>
              <a:defRPr/>
            </a:pPr>
            <a:fld id="{3C5EEA91-6785-3945-95C2-E36EF78234F7}" type="slidenum">
              <a:rPr lang="en-GB" smtClean="0"/>
              <a:pPr>
                <a:defRPr/>
              </a:pPr>
              <a:t>18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906462" y="4718050"/>
            <a:ext cx="4981574" cy="4468813"/>
          </a:xfrm>
          <a:prstGeom prst="rect">
            <a:avLst/>
          </a:prstGeom>
        </p:spPr>
        <p:txBody>
          <a:bodyPr lIns="91425" tIns="91425" rIns="91425" bIns="91425" anchor="t" anchorCtr="0">
            <a:noAutofit/>
          </a:bodyPr>
          <a:lstStyle/>
          <a:p>
            <a:pPr lvl="0">
              <a:spcBef>
                <a:spcPts val="0"/>
              </a:spcBef>
              <a:buNone/>
            </a:pPr>
            <a:r>
              <a:rPr lang="x-none"/>
              <a:t>Parastoo: Fastpris kontrakter fører til mye diskusjoner mellom kunde og leverandør; ofte på trivielle ting. Posten (Meldingsformidling)</a:t>
            </a:r>
          </a:p>
        </p:txBody>
      </p:sp>
      <p:sp>
        <p:nvSpPr>
          <p:cNvPr id="271" name="Shape 271"/>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1215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4" name="Shape 464"/>
          <p:cNvSpPr txBox="1">
            <a:spLocks noGrp="1"/>
          </p:cNvSpPr>
          <p:nvPr>
            <p:ph type="body" idx="1"/>
          </p:nvPr>
        </p:nvSpPr>
        <p:spPr>
          <a:xfrm>
            <a:off x="906462" y="4718050"/>
            <a:ext cx="4981500" cy="4468800"/>
          </a:xfrm>
          <a:prstGeom prst="rect">
            <a:avLst/>
          </a:prstGeom>
        </p:spPr>
        <p:txBody>
          <a:bodyPr lIns="91425" tIns="91425" rIns="91425" bIns="91425" anchor="t" anchorCtr="0">
            <a:noAutofit/>
          </a:bodyPr>
          <a:lstStyle/>
          <a:p>
            <a:pPr lvl="0">
              <a:spcBef>
                <a:spcPts val="0"/>
              </a:spcBef>
              <a:buNone/>
            </a:pPr>
            <a:endParaRPr/>
          </a:p>
        </p:txBody>
      </p:sp>
      <p:sp>
        <p:nvSpPr>
          <p:cNvPr id="465" name="Shape 465"/>
          <p:cNvSpPr txBox="1">
            <a:spLocks noGrp="1"/>
          </p:cNvSpPr>
          <p:nvPr>
            <p:ph type="sldNum" idx="12"/>
          </p:nvPr>
        </p:nvSpPr>
        <p:spPr>
          <a:xfrm>
            <a:off x="3849687" y="9434513"/>
            <a:ext cx="2944800" cy="49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x-none"/>
              <a:t>23</a:t>
            </a:fld>
            <a:endParaRPr lang="x-none"/>
          </a:p>
        </p:txBody>
      </p:sp>
    </p:spTree>
    <p:extLst>
      <p:ext uri="{BB962C8B-B14F-4D97-AF65-F5344CB8AC3E}">
        <p14:creationId xmlns:p14="http://schemas.microsoft.com/office/powerpoint/2010/main" val="173469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4" name="Shape 14"/>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203200" algn="l" rtl="0">
              <a:spcBef>
                <a:spcPts val="640"/>
              </a:spcBef>
              <a:spcAft>
                <a:spcPts val="0"/>
              </a:spcAft>
              <a:buClr>
                <a:srgbClr val="000000"/>
              </a:buClr>
              <a:buSzPct val="100000"/>
              <a:buFont typeface="Helvetica Neue"/>
              <a:buChar char="•"/>
              <a:defRPr sz="3200" b="0" i="0" u="none" strike="noStrike" cap="none">
                <a:solidFill>
                  <a:srgbClr val="000000"/>
                </a:solidFill>
                <a:latin typeface="Helvetica Neue"/>
                <a:ea typeface="Helvetica Neue"/>
                <a:cs typeface="Helvetica Neue"/>
                <a:sym typeface="Helvetica Neue"/>
              </a:defRPr>
            </a:lvl1pPr>
            <a:lvl2pPr marL="457200" marR="0" lvl="1"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2pPr>
            <a:lvl3pPr marL="914400" marR="0" lvl="2"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3pPr>
            <a:lvl4pPr marL="1371600" marR="0" lvl="3"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4pPr>
            <a:lvl5pPr marL="1828800" marR="0" lvl="4"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5pPr>
            <a:lvl6pPr marL="2286000" marR="0" lvl="5" indent="0" algn="l" rtl="0">
              <a:spcBef>
                <a:spcPts val="0"/>
              </a:spcBef>
              <a:buNone/>
              <a:defRPr sz="3200" b="0" i="0" u="none" strike="noStrike" cap="none">
                <a:solidFill>
                  <a:srgbClr val="000000"/>
                </a:solidFill>
                <a:latin typeface="Helvetica Neue"/>
                <a:ea typeface="Helvetica Neue"/>
                <a:cs typeface="Helvetica Neue"/>
                <a:sym typeface="Helvetica Neue"/>
              </a:defRPr>
            </a:lvl6pPr>
            <a:lvl7pPr marL="2743200" marR="0" lvl="6" indent="0" algn="l" rtl="0">
              <a:spcBef>
                <a:spcPts val="0"/>
              </a:spcBef>
              <a:buNone/>
              <a:defRPr sz="3200" b="0" i="0" u="none" strike="noStrike" cap="none">
                <a:solidFill>
                  <a:srgbClr val="000000"/>
                </a:solidFill>
                <a:latin typeface="Helvetica Neue"/>
                <a:ea typeface="Helvetica Neue"/>
                <a:cs typeface="Helvetica Neue"/>
                <a:sym typeface="Helvetica Neue"/>
              </a:defRPr>
            </a:lvl7pPr>
            <a:lvl8pPr marL="3200400" marR="0" lvl="7" indent="0" algn="l" rtl="0">
              <a:spcBef>
                <a:spcPts val="0"/>
              </a:spcBef>
              <a:buNone/>
              <a:defRPr sz="3200" b="0" i="0" u="none" strike="noStrike" cap="none">
                <a:solidFill>
                  <a:srgbClr val="000000"/>
                </a:solidFill>
                <a:latin typeface="Helvetica Neue"/>
                <a:ea typeface="Helvetica Neue"/>
                <a:cs typeface="Helvetica Neue"/>
                <a:sym typeface="Helvetica Neue"/>
              </a:defRPr>
            </a:lvl8pPr>
            <a:lvl9pPr marL="3657600" marR="0" lvl="8" indent="0" algn="l" rtl="0">
              <a:spcBef>
                <a:spcPts val="0"/>
              </a:spcBef>
              <a:buNone/>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16" name="Shape 1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203200" algn="l" rtl="0">
              <a:spcBef>
                <a:spcPts val="640"/>
              </a:spcBef>
              <a:spcAft>
                <a:spcPts val="0"/>
              </a:spcAft>
              <a:buClr>
                <a:srgbClr val="000000"/>
              </a:buClr>
              <a:buSzPct val="100000"/>
              <a:buFont typeface="Helvetica Neue"/>
              <a:buChar char="•"/>
              <a:defRPr sz="3200" b="0" i="0" u="none" strike="noStrike" cap="none">
                <a:solidFill>
                  <a:srgbClr val="000000"/>
                </a:solidFill>
                <a:latin typeface="Helvetica Neue"/>
                <a:ea typeface="Helvetica Neue"/>
                <a:cs typeface="Helvetica Neue"/>
                <a:sym typeface="Helvetica Neue"/>
              </a:defRPr>
            </a:lvl1pPr>
            <a:lvl2pPr marL="457200" marR="0" lvl="1"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2pPr>
            <a:lvl3pPr marL="914400" marR="0" lvl="2"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3pPr>
            <a:lvl4pPr marL="1371600" marR="0" lvl="3"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4pPr>
            <a:lvl5pPr marL="1828800" marR="0" lvl="4"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5pPr>
            <a:lvl6pPr marL="2286000" marR="0" lvl="5" indent="0" algn="l" rtl="0">
              <a:spcBef>
                <a:spcPts val="0"/>
              </a:spcBef>
              <a:buNone/>
              <a:defRPr sz="3200" b="0" i="0" u="none" strike="noStrike" cap="none">
                <a:solidFill>
                  <a:srgbClr val="000000"/>
                </a:solidFill>
                <a:latin typeface="Helvetica Neue"/>
                <a:ea typeface="Helvetica Neue"/>
                <a:cs typeface="Helvetica Neue"/>
                <a:sym typeface="Helvetica Neue"/>
              </a:defRPr>
            </a:lvl6pPr>
            <a:lvl7pPr marL="2743200" marR="0" lvl="6" indent="0" algn="l" rtl="0">
              <a:spcBef>
                <a:spcPts val="0"/>
              </a:spcBef>
              <a:buNone/>
              <a:defRPr sz="3200" b="0" i="0" u="none" strike="noStrike" cap="none">
                <a:solidFill>
                  <a:srgbClr val="000000"/>
                </a:solidFill>
                <a:latin typeface="Helvetica Neue"/>
                <a:ea typeface="Helvetica Neue"/>
                <a:cs typeface="Helvetica Neue"/>
                <a:sym typeface="Helvetica Neue"/>
              </a:defRPr>
            </a:lvl7pPr>
            <a:lvl8pPr marL="3200400" marR="0" lvl="7" indent="0" algn="l" rtl="0">
              <a:spcBef>
                <a:spcPts val="0"/>
              </a:spcBef>
              <a:buNone/>
              <a:defRPr sz="3200" b="0" i="0" u="none" strike="noStrike" cap="none">
                <a:solidFill>
                  <a:srgbClr val="000000"/>
                </a:solidFill>
                <a:latin typeface="Helvetica Neue"/>
                <a:ea typeface="Helvetica Neue"/>
                <a:cs typeface="Helvetica Neue"/>
                <a:sym typeface="Helvetica Neue"/>
              </a:defRPr>
            </a:lvl8pPr>
            <a:lvl9pPr marL="3657600" marR="0" lvl="8" indent="0" algn="l" rtl="0">
              <a:spcBef>
                <a:spcPts val="0"/>
              </a:spcBef>
              <a:buNone/>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17" name="Shape 1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100000"/>
              <a:buFont typeface="Helvetica Neue"/>
              <a:buChar char="•"/>
            </a:pPr>
            <a:fld id="{00000000-1234-1234-1234-123412341234}" type="slidenum">
              <a:rPr lang="x-none" sz="3200" b="0" i="0" u="none" strike="noStrike" cap="none">
                <a:solidFill>
                  <a:srgbClr val="000000"/>
                </a:solidFill>
                <a:latin typeface="Helvetica Neue"/>
                <a:ea typeface="Helvetica Neue"/>
                <a:cs typeface="Helvetica Neue"/>
                <a:sym typeface="Helvetica Neue"/>
              </a:rPr>
              <a:t>‹#›</a:t>
            </a:fld>
            <a:endParaRPr lang="x-none" sz="32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984BA34F-98FC-3242-A5FB-BB0D07831510}" type="datetimeFigureOut">
              <a:rPr lang="en-US" smtClean="0"/>
              <a:t>03/11/16</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313A6ADC-BF96-204C-B2F4-2CC33A3D6606}" type="slidenum">
              <a:rPr lang="en-US" smtClean="0"/>
              <a:t>‹#›</a:t>
            </a:fld>
            <a:endParaRPr lang="en-US"/>
          </a:p>
        </p:txBody>
      </p:sp>
    </p:spTree>
    <p:extLst>
      <p:ext uri="{BB962C8B-B14F-4D97-AF65-F5344CB8AC3E}">
        <p14:creationId xmlns:p14="http://schemas.microsoft.com/office/powerpoint/2010/main" val="3537078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0" name="Shape 20"/>
          <p:cNvSpPr txBox="1">
            <a:spLocks noGrp="1"/>
          </p:cNvSpPr>
          <p:nvPr>
            <p:ph type="body" idx="1"/>
          </p:nvPr>
        </p:nvSpPr>
        <p:spPr>
          <a:xfrm>
            <a:off x="457200" y="1600200"/>
            <a:ext cx="8291512" cy="4924424"/>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203200" algn="l" rtl="0">
              <a:spcBef>
                <a:spcPts val="640"/>
              </a:spcBef>
              <a:spcAft>
                <a:spcPts val="0"/>
              </a:spcAft>
              <a:buClr>
                <a:srgbClr val="000000"/>
              </a:buClr>
              <a:buSzPct val="100000"/>
              <a:buFont typeface="Helvetica Neue"/>
              <a:buChar char="•"/>
              <a:defRPr sz="3200">
                <a:solidFill>
                  <a:srgbClr val="000000"/>
                </a:solidFill>
                <a:latin typeface="Helvetica Neue"/>
                <a:ea typeface="Helvetica Neue"/>
                <a:cs typeface="Helvetica Neue"/>
                <a:sym typeface="Helvetica Neue"/>
              </a:defRPr>
            </a:lvl1pPr>
            <a:lvl2pPr marL="457200" marR="0" lvl="1"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2pPr>
            <a:lvl3pPr marL="914400" marR="0" lvl="2"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3pPr>
            <a:lvl4pPr marL="1371600" marR="0" lvl="3"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4pPr>
            <a:lvl5pPr marL="1828800" marR="0" lvl="4"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5pPr>
            <a:lvl6pPr marL="2286000" marR="0" lvl="5" indent="0" algn="l" rtl="0">
              <a:spcBef>
                <a:spcPts val="0"/>
              </a:spcBef>
              <a:buNone/>
              <a:defRPr sz="3200" b="0" i="0" u="none" strike="noStrike" cap="none">
                <a:solidFill>
                  <a:srgbClr val="000000"/>
                </a:solidFill>
                <a:latin typeface="Helvetica Neue"/>
                <a:ea typeface="Helvetica Neue"/>
                <a:cs typeface="Helvetica Neue"/>
                <a:sym typeface="Helvetica Neue"/>
              </a:defRPr>
            </a:lvl6pPr>
            <a:lvl7pPr marL="2743200" marR="0" lvl="6" indent="0" algn="l" rtl="0">
              <a:spcBef>
                <a:spcPts val="0"/>
              </a:spcBef>
              <a:buNone/>
              <a:defRPr sz="3200" b="0" i="0" u="none" strike="noStrike" cap="none">
                <a:solidFill>
                  <a:srgbClr val="000000"/>
                </a:solidFill>
                <a:latin typeface="Helvetica Neue"/>
                <a:ea typeface="Helvetica Neue"/>
                <a:cs typeface="Helvetica Neue"/>
                <a:sym typeface="Helvetica Neue"/>
              </a:defRPr>
            </a:lvl7pPr>
            <a:lvl8pPr marL="3200400" marR="0" lvl="7" indent="0" algn="l" rtl="0">
              <a:spcBef>
                <a:spcPts val="0"/>
              </a:spcBef>
              <a:buNone/>
              <a:defRPr sz="3200" b="0" i="0" u="none" strike="noStrike" cap="none">
                <a:solidFill>
                  <a:srgbClr val="000000"/>
                </a:solidFill>
                <a:latin typeface="Helvetica Neue"/>
                <a:ea typeface="Helvetica Neue"/>
                <a:cs typeface="Helvetica Neue"/>
                <a:sym typeface="Helvetica Neue"/>
              </a:defRPr>
            </a:lvl8pPr>
            <a:lvl9pPr marL="3657600" marR="0" lvl="8" indent="0" algn="l" rtl="0">
              <a:spcBef>
                <a:spcPts val="0"/>
              </a:spcBef>
              <a:buNone/>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42" name="Shape 4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203200" algn="l" rtl="0">
              <a:spcBef>
                <a:spcPts val="640"/>
              </a:spcBef>
              <a:spcAft>
                <a:spcPts val="0"/>
              </a:spcAft>
              <a:buClr>
                <a:srgbClr val="000000"/>
              </a:buClr>
              <a:buSzPct val="100000"/>
              <a:buFont typeface="Helvetica Neue"/>
              <a:buChar char="•"/>
              <a:defRPr sz="3200">
                <a:solidFill>
                  <a:srgbClr val="000000"/>
                </a:solidFill>
                <a:latin typeface="Helvetica Neue"/>
                <a:ea typeface="Helvetica Neue"/>
                <a:cs typeface="Helvetica Neue"/>
                <a:sym typeface="Helvetica Neue"/>
              </a:defRPr>
            </a:lvl1pPr>
            <a:lvl2pPr marL="457200" marR="0" lvl="1"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2pPr>
            <a:lvl3pPr marL="914400" marR="0" lvl="2"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3pPr>
            <a:lvl4pPr marL="1371600" marR="0" lvl="3"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4pPr>
            <a:lvl5pPr marL="1828800" marR="0" lvl="4"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5pPr>
            <a:lvl6pPr marL="2286000" marR="0" lvl="5" indent="0" algn="l" rtl="0">
              <a:spcBef>
                <a:spcPts val="0"/>
              </a:spcBef>
              <a:buNone/>
              <a:defRPr sz="3200" b="0" i="0" u="none" strike="noStrike" cap="none">
                <a:solidFill>
                  <a:srgbClr val="000000"/>
                </a:solidFill>
                <a:latin typeface="Helvetica Neue"/>
                <a:ea typeface="Helvetica Neue"/>
                <a:cs typeface="Helvetica Neue"/>
                <a:sym typeface="Helvetica Neue"/>
              </a:defRPr>
            </a:lvl6pPr>
            <a:lvl7pPr marL="2743200" marR="0" lvl="6" indent="0" algn="l" rtl="0">
              <a:spcBef>
                <a:spcPts val="0"/>
              </a:spcBef>
              <a:buNone/>
              <a:defRPr sz="3200" b="0" i="0" u="none" strike="noStrike" cap="none">
                <a:solidFill>
                  <a:srgbClr val="000000"/>
                </a:solidFill>
                <a:latin typeface="Helvetica Neue"/>
                <a:ea typeface="Helvetica Neue"/>
                <a:cs typeface="Helvetica Neue"/>
                <a:sym typeface="Helvetica Neue"/>
              </a:defRPr>
            </a:lvl7pPr>
            <a:lvl8pPr marL="3200400" marR="0" lvl="7" indent="0" algn="l" rtl="0">
              <a:spcBef>
                <a:spcPts val="0"/>
              </a:spcBef>
              <a:buNone/>
              <a:defRPr sz="3200" b="0" i="0" u="none" strike="noStrike" cap="none">
                <a:solidFill>
                  <a:srgbClr val="000000"/>
                </a:solidFill>
                <a:latin typeface="Helvetica Neue"/>
                <a:ea typeface="Helvetica Neue"/>
                <a:cs typeface="Helvetica Neue"/>
                <a:sym typeface="Helvetica Neue"/>
              </a:defRPr>
            </a:lvl8pPr>
            <a:lvl9pPr marL="3657600" marR="0" lvl="8" indent="0" algn="l" rtl="0">
              <a:spcBef>
                <a:spcPts val="0"/>
              </a:spcBef>
              <a:buNone/>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43" name="Shape 4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100000"/>
              <a:buFont typeface="Helvetica Neue"/>
              <a:buChar char="•"/>
            </a:pPr>
            <a:fld id="{00000000-1234-1234-1234-123412341234}" type="slidenum">
              <a:rPr lang="x-none" sz="3200">
                <a:solidFill>
                  <a:srgbClr val="000000"/>
                </a:solidFill>
                <a:latin typeface="Helvetica Neue"/>
                <a:ea typeface="Helvetica Neue"/>
                <a:cs typeface="Helvetica Neue"/>
                <a:sym typeface="Helvetica Neue"/>
              </a:rPr>
              <a:t>‹#›</a:t>
            </a:fld>
            <a:endParaRPr lang="x-none" sz="3200">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6" name="Shape 4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203200" algn="l" rtl="0">
              <a:spcBef>
                <a:spcPts val="640"/>
              </a:spcBef>
              <a:spcAft>
                <a:spcPts val="0"/>
              </a:spcAft>
              <a:buClr>
                <a:srgbClr val="000000"/>
              </a:buClr>
              <a:buSzPct val="100000"/>
              <a:buFont typeface="Helvetica Neue"/>
              <a:buChar char="•"/>
              <a:defRPr sz="3200">
                <a:solidFill>
                  <a:srgbClr val="000000"/>
                </a:solidFill>
                <a:latin typeface="Helvetica Neue"/>
                <a:ea typeface="Helvetica Neue"/>
                <a:cs typeface="Helvetica Neue"/>
                <a:sym typeface="Helvetica Neue"/>
              </a:defRPr>
            </a:lvl1pPr>
            <a:lvl2pPr marL="457200" marR="0" lvl="1"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2pPr>
            <a:lvl3pPr marL="914400" marR="0" lvl="2"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3pPr>
            <a:lvl4pPr marL="1371600" marR="0" lvl="3"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4pPr>
            <a:lvl5pPr marL="1828800" marR="0" lvl="4"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5pPr>
            <a:lvl6pPr marL="2286000" marR="0" lvl="5" indent="0" algn="l" rtl="0">
              <a:spcBef>
                <a:spcPts val="0"/>
              </a:spcBef>
              <a:buNone/>
              <a:defRPr sz="3200" b="0" i="0" u="none" strike="noStrike" cap="none">
                <a:solidFill>
                  <a:srgbClr val="000000"/>
                </a:solidFill>
                <a:latin typeface="Helvetica Neue"/>
                <a:ea typeface="Helvetica Neue"/>
                <a:cs typeface="Helvetica Neue"/>
                <a:sym typeface="Helvetica Neue"/>
              </a:defRPr>
            </a:lvl6pPr>
            <a:lvl7pPr marL="2743200" marR="0" lvl="6" indent="0" algn="l" rtl="0">
              <a:spcBef>
                <a:spcPts val="0"/>
              </a:spcBef>
              <a:buNone/>
              <a:defRPr sz="3200" b="0" i="0" u="none" strike="noStrike" cap="none">
                <a:solidFill>
                  <a:srgbClr val="000000"/>
                </a:solidFill>
                <a:latin typeface="Helvetica Neue"/>
                <a:ea typeface="Helvetica Neue"/>
                <a:cs typeface="Helvetica Neue"/>
                <a:sym typeface="Helvetica Neue"/>
              </a:defRPr>
            </a:lvl7pPr>
            <a:lvl8pPr marL="3200400" marR="0" lvl="7" indent="0" algn="l" rtl="0">
              <a:spcBef>
                <a:spcPts val="0"/>
              </a:spcBef>
              <a:buNone/>
              <a:defRPr sz="3200" b="0" i="0" u="none" strike="noStrike" cap="none">
                <a:solidFill>
                  <a:srgbClr val="000000"/>
                </a:solidFill>
                <a:latin typeface="Helvetica Neue"/>
                <a:ea typeface="Helvetica Neue"/>
                <a:cs typeface="Helvetica Neue"/>
                <a:sym typeface="Helvetica Neue"/>
              </a:defRPr>
            </a:lvl8pPr>
            <a:lvl9pPr marL="3657600" marR="0" lvl="8" indent="0" algn="l" rtl="0">
              <a:spcBef>
                <a:spcPts val="0"/>
              </a:spcBef>
              <a:buNone/>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49" name="Shape 4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203200" algn="l" rtl="0">
              <a:spcBef>
                <a:spcPts val="640"/>
              </a:spcBef>
              <a:spcAft>
                <a:spcPts val="0"/>
              </a:spcAft>
              <a:buClr>
                <a:srgbClr val="000000"/>
              </a:buClr>
              <a:buSzPct val="100000"/>
              <a:buFont typeface="Helvetica Neue"/>
              <a:buChar char="•"/>
              <a:defRPr sz="3200">
                <a:solidFill>
                  <a:srgbClr val="000000"/>
                </a:solidFill>
                <a:latin typeface="Helvetica Neue"/>
                <a:ea typeface="Helvetica Neue"/>
                <a:cs typeface="Helvetica Neue"/>
                <a:sym typeface="Helvetica Neue"/>
              </a:defRPr>
            </a:lvl1pPr>
            <a:lvl2pPr marL="457200" marR="0" lvl="1"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2pPr>
            <a:lvl3pPr marL="914400" marR="0" lvl="2"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3pPr>
            <a:lvl4pPr marL="1371600" marR="0" lvl="3"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4pPr>
            <a:lvl5pPr marL="1828800" marR="0" lvl="4"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5pPr>
            <a:lvl6pPr marL="2286000" marR="0" lvl="5" indent="0" algn="l" rtl="0">
              <a:spcBef>
                <a:spcPts val="0"/>
              </a:spcBef>
              <a:buNone/>
              <a:defRPr sz="3200" b="0" i="0" u="none" strike="noStrike" cap="none">
                <a:solidFill>
                  <a:srgbClr val="000000"/>
                </a:solidFill>
                <a:latin typeface="Helvetica Neue"/>
                <a:ea typeface="Helvetica Neue"/>
                <a:cs typeface="Helvetica Neue"/>
                <a:sym typeface="Helvetica Neue"/>
              </a:defRPr>
            </a:lvl6pPr>
            <a:lvl7pPr marL="2743200" marR="0" lvl="6" indent="0" algn="l" rtl="0">
              <a:spcBef>
                <a:spcPts val="0"/>
              </a:spcBef>
              <a:buNone/>
              <a:defRPr sz="3200" b="0" i="0" u="none" strike="noStrike" cap="none">
                <a:solidFill>
                  <a:srgbClr val="000000"/>
                </a:solidFill>
                <a:latin typeface="Helvetica Neue"/>
                <a:ea typeface="Helvetica Neue"/>
                <a:cs typeface="Helvetica Neue"/>
                <a:sym typeface="Helvetica Neue"/>
              </a:defRPr>
            </a:lvl7pPr>
            <a:lvl8pPr marL="3200400" marR="0" lvl="7" indent="0" algn="l" rtl="0">
              <a:spcBef>
                <a:spcPts val="0"/>
              </a:spcBef>
              <a:buNone/>
              <a:defRPr sz="3200" b="0" i="0" u="none" strike="noStrike" cap="none">
                <a:solidFill>
                  <a:srgbClr val="000000"/>
                </a:solidFill>
                <a:latin typeface="Helvetica Neue"/>
                <a:ea typeface="Helvetica Neue"/>
                <a:cs typeface="Helvetica Neue"/>
                <a:sym typeface="Helvetica Neue"/>
              </a:defRPr>
            </a:lvl8pPr>
            <a:lvl9pPr marL="3657600" marR="0" lvl="8" indent="0" algn="l" rtl="0">
              <a:spcBef>
                <a:spcPts val="0"/>
              </a:spcBef>
              <a:buNone/>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50" name="Shape 5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100000"/>
              <a:buFont typeface="Helvetica Neue"/>
              <a:buChar char="•"/>
            </a:pPr>
            <a:fld id="{00000000-1234-1234-1234-123412341234}" type="slidenum">
              <a:rPr lang="x-none" sz="3200">
                <a:solidFill>
                  <a:srgbClr val="000000"/>
                </a:solidFill>
                <a:latin typeface="Helvetica Neue"/>
                <a:ea typeface="Helvetica Neue"/>
                <a:cs typeface="Helvetica Neue"/>
                <a:sym typeface="Helvetica Neue"/>
              </a:rPr>
              <a:t>‹#›</a:t>
            </a:fld>
            <a:endParaRPr lang="x-none" sz="3200">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3" name="Shape 53"/>
          <p:cNvSpPr txBox="1">
            <a:spLocks noGrp="1"/>
          </p:cNvSpPr>
          <p:nvPr>
            <p:ph type="body" idx="1"/>
          </p:nvPr>
        </p:nvSpPr>
        <p:spPr>
          <a:xfrm rot="5400000">
            <a:off x="2140744" y="-83343"/>
            <a:ext cx="4924424" cy="82915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203200" algn="l" rtl="0">
              <a:spcBef>
                <a:spcPts val="640"/>
              </a:spcBef>
              <a:spcAft>
                <a:spcPts val="0"/>
              </a:spcAft>
              <a:buClr>
                <a:srgbClr val="000000"/>
              </a:buClr>
              <a:buSzPct val="100000"/>
              <a:buFont typeface="Helvetica Neue"/>
              <a:buChar char="•"/>
              <a:defRPr sz="3200">
                <a:solidFill>
                  <a:srgbClr val="000000"/>
                </a:solidFill>
                <a:latin typeface="Helvetica Neue"/>
                <a:ea typeface="Helvetica Neue"/>
                <a:cs typeface="Helvetica Neue"/>
                <a:sym typeface="Helvetica Neue"/>
              </a:defRPr>
            </a:lvl1pPr>
            <a:lvl2pPr marL="457200" marR="0" lvl="1"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2pPr>
            <a:lvl3pPr marL="914400" marR="0" lvl="2"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3pPr>
            <a:lvl4pPr marL="1371600" marR="0" lvl="3"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4pPr>
            <a:lvl5pPr marL="1828800" marR="0" lvl="4"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5pPr>
            <a:lvl6pPr marL="2286000" marR="0" lvl="5" indent="0" algn="l" rtl="0">
              <a:spcBef>
                <a:spcPts val="0"/>
              </a:spcBef>
              <a:buNone/>
              <a:defRPr sz="3200" b="0" i="0" u="none" strike="noStrike" cap="none">
                <a:solidFill>
                  <a:srgbClr val="000000"/>
                </a:solidFill>
                <a:latin typeface="Helvetica Neue"/>
                <a:ea typeface="Helvetica Neue"/>
                <a:cs typeface="Helvetica Neue"/>
                <a:sym typeface="Helvetica Neue"/>
              </a:defRPr>
            </a:lvl6pPr>
            <a:lvl7pPr marL="2743200" marR="0" lvl="6" indent="0" algn="l" rtl="0">
              <a:spcBef>
                <a:spcPts val="0"/>
              </a:spcBef>
              <a:buNone/>
              <a:defRPr sz="3200" b="0" i="0" u="none" strike="noStrike" cap="none">
                <a:solidFill>
                  <a:srgbClr val="000000"/>
                </a:solidFill>
                <a:latin typeface="Helvetica Neue"/>
                <a:ea typeface="Helvetica Neue"/>
                <a:cs typeface="Helvetica Neue"/>
                <a:sym typeface="Helvetica Neue"/>
              </a:defRPr>
            </a:lvl7pPr>
            <a:lvl8pPr marL="3200400" marR="0" lvl="7" indent="0" algn="l" rtl="0">
              <a:spcBef>
                <a:spcPts val="0"/>
              </a:spcBef>
              <a:buNone/>
              <a:defRPr sz="3200" b="0" i="0" u="none" strike="noStrike" cap="none">
                <a:solidFill>
                  <a:srgbClr val="000000"/>
                </a:solidFill>
                <a:latin typeface="Helvetica Neue"/>
                <a:ea typeface="Helvetica Neue"/>
                <a:cs typeface="Helvetica Neue"/>
                <a:sym typeface="Helvetica Neue"/>
              </a:defRPr>
            </a:lvl8pPr>
            <a:lvl9pPr marL="3657600" marR="0" lvl="8" indent="0" algn="l" rtl="0">
              <a:spcBef>
                <a:spcPts val="0"/>
              </a:spcBef>
              <a:buNone/>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55" name="Shape 5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203200" algn="l" rtl="0">
              <a:spcBef>
                <a:spcPts val="640"/>
              </a:spcBef>
              <a:spcAft>
                <a:spcPts val="0"/>
              </a:spcAft>
              <a:buClr>
                <a:srgbClr val="000000"/>
              </a:buClr>
              <a:buSzPct val="100000"/>
              <a:buFont typeface="Helvetica Neue"/>
              <a:buChar char="•"/>
              <a:defRPr sz="3200">
                <a:solidFill>
                  <a:srgbClr val="000000"/>
                </a:solidFill>
                <a:latin typeface="Helvetica Neue"/>
                <a:ea typeface="Helvetica Neue"/>
                <a:cs typeface="Helvetica Neue"/>
                <a:sym typeface="Helvetica Neue"/>
              </a:defRPr>
            </a:lvl1pPr>
            <a:lvl2pPr marL="457200" marR="0" lvl="1"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2pPr>
            <a:lvl3pPr marL="914400" marR="0" lvl="2"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3pPr>
            <a:lvl4pPr marL="1371600" marR="0" lvl="3"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4pPr>
            <a:lvl5pPr marL="1828800" marR="0" lvl="4"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5pPr>
            <a:lvl6pPr marL="2286000" marR="0" lvl="5" indent="0" algn="l" rtl="0">
              <a:spcBef>
                <a:spcPts val="0"/>
              </a:spcBef>
              <a:buNone/>
              <a:defRPr sz="3200" b="0" i="0" u="none" strike="noStrike" cap="none">
                <a:solidFill>
                  <a:srgbClr val="000000"/>
                </a:solidFill>
                <a:latin typeface="Helvetica Neue"/>
                <a:ea typeface="Helvetica Neue"/>
                <a:cs typeface="Helvetica Neue"/>
                <a:sym typeface="Helvetica Neue"/>
              </a:defRPr>
            </a:lvl6pPr>
            <a:lvl7pPr marL="2743200" marR="0" lvl="6" indent="0" algn="l" rtl="0">
              <a:spcBef>
                <a:spcPts val="0"/>
              </a:spcBef>
              <a:buNone/>
              <a:defRPr sz="3200" b="0" i="0" u="none" strike="noStrike" cap="none">
                <a:solidFill>
                  <a:srgbClr val="000000"/>
                </a:solidFill>
                <a:latin typeface="Helvetica Neue"/>
                <a:ea typeface="Helvetica Neue"/>
                <a:cs typeface="Helvetica Neue"/>
                <a:sym typeface="Helvetica Neue"/>
              </a:defRPr>
            </a:lvl7pPr>
            <a:lvl8pPr marL="3200400" marR="0" lvl="7" indent="0" algn="l" rtl="0">
              <a:spcBef>
                <a:spcPts val="0"/>
              </a:spcBef>
              <a:buNone/>
              <a:defRPr sz="3200" b="0" i="0" u="none" strike="noStrike" cap="none">
                <a:solidFill>
                  <a:srgbClr val="000000"/>
                </a:solidFill>
                <a:latin typeface="Helvetica Neue"/>
                <a:ea typeface="Helvetica Neue"/>
                <a:cs typeface="Helvetica Neue"/>
                <a:sym typeface="Helvetica Neue"/>
              </a:defRPr>
            </a:lvl8pPr>
            <a:lvl9pPr marL="3657600" marR="0" lvl="8" indent="0" algn="l" rtl="0">
              <a:spcBef>
                <a:spcPts val="0"/>
              </a:spcBef>
              <a:buNone/>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56" name="Shape 5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100000"/>
              <a:buFont typeface="Helvetica Neue"/>
              <a:buChar char="•"/>
            </a:pPr>
            <a:fld id="{00000000-1234-1234-1234-123412341234}" type="slidenum">
              <a:rPr lang="x-none" sz="3200">
                <a:solidFill>
                  <a:srgbClr val="000000"/>
                </a:solidFill>
                <a:latin typeface="Helvetica Neue"/>
                <a:ea typeface="Helvetica Neue"/>
                <a:cs typeface="Helvetica Neue"/>
                <a:sym typeface="Helvetica Neue"/>
              </a:rPr>
              <a:t>‹#›</a:t>
            </a:fld>
            <a:endParaRPr lang="x-none" sz="3200">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9" name="Shape 5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203200" algn="l" rtl="0">
              <a:spcBef>
                <a:spcPts val="640"/>
              </a:spcBef>
              <a:spcAft>
                <a:spcPts val="0"/>
              </a:spcAft>
              <a:buClr>
                <a:srgbClr val="000000"/>
              </a:buClr>
              <a:buSzPct val="100000"/>
              <a:buFont typeface="Helvetica Neue"/>
              <a:buChar char="•"/>
              <a:defRPr sz="3200">
                <a:solidFill>
                  <a:srgbClr val="000000"/>
                </a:solidFill>
                <a:latin typeface="Helvetica Neue"/>
                <a:ea typeface="Helvetica Neue"/>
                <a:cs typeface="Helvetica Neue"/>
                <a:sym typeface="Helvetica Neue"/>
              </a:defRPr>
            </a:lvl1pPr>
            <a:lvl2pPr marL="457200" marR="0" lvl="1"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2pPr>
            <a:lvl3pPr marL="914400" marR="0" lvl="2"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3pPr>
            <a:lvl4pPr marL="1371600" marR="0" lvl="3"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4pPr>
            <a:lvl5pPr marL="1828800" marR="0" lvl="4"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5pPr>
            <a:lvl6pPr marL="2286000" marR="0" lvl="5" indent="0" algn="l" rtl="0">
              <a:spcBef>
                <a:spcPts val="0"/>
              </a:spcBef>
              <a:buNone/>
              <a:defRPr sz="3200" b="0" i="0" u="none" strike="noStrike" cap="none">
                <a:solidFill>
                  <a:srgbClr val="000000"/>
                </a:solidFill>
                <a:latin typeface="Helvetica Neue"/>
                <a:ea typeface="Helvetica Neue"/>
                <a:cs typeface="Helvetica Neue"/>
                <a:sym typeface="Helvetica Neue"/>
              </a:defRPr>
            </a:lvl6pPr>
            <a:lvl7pPr marL="2743200" marR="0" lvl="6" indent="0" algn="l" rtl="0">
              <a:spcBef>
                <a:spcPts val="0"/>
              </a:spcBef>
              <a:buNone/>
              <a:defRPr sz="3200" b="0" i="0" u="none" strike="noStrike" cap="none">
                <a:solidFill>
                  <a:srgbClr val="000000"/>
                </a:solidFill>
                <a:latin typeface="Helvetica Neue"/>
                <a:ea typeface="Helvetica Neue"/>
                <a:cs typeface="Helvetica Neue"/>
                <a:sym typeface="Helvetica Neue"/>
              </a:defRPr>
            </a:lvl7pPr>
            <a:lvl8pPr marL="3200400" marR="0" lvl="7" indent="0" algn="l" rtl="0">
              <a:spcBef>
                <a:spcPts val="0"/>
              </a:spcBef>
              <a:buNone/>
              <a:defRPr sz="3200" b="0" i="0" u="none" strike="noStrike" cap="none">
                <a:solidFill>
                  <a:srgbClr val="000000"/>
                </a:solidFill>
                <a:latin typeface="Helvetica Neue"/>
                <a:ea typeface="Helvetica Neue"/>
                <a:cs typeface="Helvetica Neue"/>
                <a:sym typeface="Helvetica Neue"/>
              </a:defRPr>
            </a:lvl8pPr>
            <a:lvl9pPr marL="3657600" marR="0" lvl="8" indent="0" algn="l" rtl="0">
              <a:spcBef>
                <a:spcPts val="0"/>
              </a:spcBef>
              <a:buNone/>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61" name="Shape 6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203200" algn="l" rtl="0">
              <a:spcBef>
                <a:spcPts val="640"/>
              </a:spcBef>
              <a:spcAft>
                <a:spcPts val="0"/>
              </a:spcAft>
              <a:buClr>
                <a:srgbClr val="000000"/>
              </a:buClr>
              <a:buSzPct val="100000"/>
              <a:buFont typeface="Helvetica Neue"/>
              <a:buChar char="•"/>
              <a:defRPr sz="3200">
                <a:solidFill>
                  <a:srgbClr val="000000"/>
                </a:solidFill>
                <a:latin typeface="Helvetica Neue"/>
                <a:ea typeface="Helvetica Neue"/>
                <a:cs typeface="Helvetica Neue"/>
                <a:sym typeface="Helvetica Neue"/>
              </a:defRPr>
            </a:lvl1pPr>
            <a:lvl2pPr marL="457200" marR="0" lvl="1"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2pPr>
            <a:lvl3pPr marL="914400" marR="0" lvl="2"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3pPr>
            <a:lvl4pPr marL="1371600" marR="0" lvl="3"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4pPr>
            <a:lvl5pPr marL="1828800" marR="0" lvl="4" indent="0" algn="l" rtl="0">
              <a:spcBef>
                <a:spcPts val="0"/>
              </a:spcBef>
              <a:spcAft>
                <a:spcPts val="0"/>
              </a:spcAft>
              <a:buNone/>
              <a:defRPr sz="3200" b="0" i="0" u="none" strike="noStrike" cap="none">
                <a:solidFill>
                  <a:srgbClr val="000000"/>
                </a:solidFill>
                <a:latin typeface="Helvetica Neue"/>
                <a:ea typeface="Helvetica Neue"/>
                <a:cs typeface="Helvetica Neue"/>
                <a:sym typeface="Helvetica Neue"/>
              </a:defRPr>
            </a:lvl5pPr>
            <a:lvl6pPr marL="2286000" marR="0" lvl="5" indent="0" algn="l" rtl="0">
              <a:spcBef>
                <a:spcPts val="0"/>
              </a:spcBef>
              <a:buNone/>
              <a:defRPr sz="3200" b="0" i="0" u="none" strike="noStrike" cap="none">
                <a:solidFill>
                  <a:srgbClr val="000000"/>
                </a:solidFill>
                <a:latin typeface="Helvetica Neue"/>
                <a:ea typeface="Helvetica Neue"/>
                <a:cs typeface="Helvetica Neue"/>
                <a:sym typeface="Helvetica Neue"/>
              </a:defRPr>
            </a:lvl6pPr>
            <a:lvl7pPr marL="2743200" marR="0" lvl="6" indent="0" algn="l" rtl="0">
              <a:spcBef>
                <a:spcPts val="0"/>
              </a:spcBef>
              <a:buNone/>
              <a:defRPr sz="3200" b="0" i="0" u="none" strike="noStrike" cap="none">
                <a:solidFill>
                  <a:srgbClr val="000000"/>
                </a:solidFill>
                <a:latin typeface="Helvetica Neue"/>
                <a:ea typeface="Helvetica Neue"/>
                <a:cs typeface="Helvetica Neue"/>
                <a:sym typeface="Helvetica Neue"/>
              </a:defRPr>
            </a:lvl7pPr>
            <a:lvl8pPr marL="3200400" marR="0" lvl="7" indent="0" algn="l" rtl="0">
              <a:spcBef>
                <a:spcPts val="0"/>
              </a:spcBef>
              <a:buNone/>
              <a:defRPr sz="3200" b="0" i="0" u="none" strike="noStrike" cap="none">
                <a:solidFill>
                  <a:srgbClr val="000000"/>
                </a:solidFill>
                <a:latin typeface="Helvetica Neue"/>
                <a:ea typeface="Helvetica Neue"/>
                <a:cs typeface="Helvetica Neue"/>
                <a:sym typeface="Helvetica Neue"/>
              </a:defRPr>
            </a:lvl8pPr>
            <a:lvl9pPr marL="3657600" marR="0" lvl="8" indent="0" algn="l" rtl="0">
              <a:spcBef>
                <a:spcPts val="0"/>
              </a:spcBef>
              <a:buNone/>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62" name="Shape 6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100000"/>
              <a:buFont typeface="Helvetica Neue"/>
              <a:buChar char="•"/>
            </a:pPr>
            <a:fld id="{00000000-1234-1234-1234-123412341234}" type="slidenum">
              <a:rPr lang="x-none" sz="3200">
                <a:solidFill>
                  <a:srgbClr val="000000"/>
                </a:solidFill>
                <a:latin typeface="Helvetica Neue"/>
                <a:ea typeface="Helvetica Neue"/>
                <a:cs typeface="Helvetica Neue"/>
                <a:sym typeface="Helvetica Neue"/>
              </a:rPr>
              <a:t>‹#›</a:t>
            </a:fld>
            <a:endParaRPr lang="x-none" sz="3200">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63"/>
        <p:cNvGrpSpPr/>
        <p:nvPr/>
      </p:nvGrpSpPr>
      <p:grpSpPr>
        <a:xfrm>
          <a:off x="0" y="0"/>
          <a:ext cx="0" cy="0"/>
          <a:chOff x="0" y="0"/>
          <a:chExt cx="0" cy="0"/>
        </a:xfrm>
      </p:grpSpPr>
      <p:pic>
        <p:nvPicPr>
          <p:cNvPr id="64" name="Shape 64" descr="simula_logo_pos"/>
          <p:cNvPicPr preferRelativeResize="0"/>
          <p:nvPr/>
        </p:nvPicPr>
        <p:blipFill rotWithShape="1">
          <a:blip r:embed="rId2">
            <a:alphaModFix/>
          </a:blip>
          <a:srcRect/>
          <a:stretch/>
        </p:blipFill>
        <p:spPr>
          <a:xfrm>
            <a:off x="2738438" y="6592888"/>
            <a:ext cx="3643312" cy="296861"/>
          </a:xfrm>
          <a:prstGeom prst="rect">
            <a:avLst/>
          </a:prstGeom>
          <a:noFill/>
          <a:ln>
            <a:noFill/>
          </a:ln>
        </p:spPr>
      </p:pic>
      <p:sp>
        <p:nvSpPr>
          <p:cNvPr id="65" name="Shape 65"/>
          <p:cNvSpPr txBox="1">
            <a:spLocks noGrp="1"/>
          </p:cNvSpPr>
          <p:nvPr>
            <p:ph type="title"/>
          </p:nvPr>
        </p:nvSpPr>
        <p:spPr>
          <a:xfrm>
            <a:off x="467543" y="386195"/>
            <a:ext cx="8229600" cy="594532"/>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2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6" name="Shape 66"/>
          <p:cNvSpPr txBox="1">
            <a:spLocks noGrp="1"/>
          </p:cNvSpPr>
          <p:nvPr>
            <p:ph type="body" idx="1"/>
          </p:nvPr>
        </p:nvSpPr>
        <p:spPr>
          <a:xfrm>
            <a:off x="539750" y="1412776"/>
            <a:ext cx="8135938" cy="4753073"/>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91512" cy="4924424"/>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59" r:id="rId9"/>
    <p:sldLayoutId id="214748366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58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3" name="Shape 73"/>
          <p:cNvSpPr txBox="1">
            <a:spLocks noGrp="1"/>
          </p:cNvSpPr>
          <p:nvPr>
            <p:ph type="ctrTitle"/>
          </p:nvPr>
        </p:nvSpPr>
        <p:spPr>
          <a:xfrm>
            <a:off x="254000" y="3300535"/>
            <a:ext cx="4269790" cy="310026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GB" sz="4800" b="1" i="0" u="none" strike="noStrike" cap="none" noProof="0" smtClean="0">
                <a:solidFill>
                  <a:schemeClr val="tx1"/>
                </a:solidFill>
                <a:latin typeface="Helvetica Neue"/>
                <a:ea typeface="Helvetica Neue"/>
                <a:cs typeface="Helvetica Neue"/>
                <a:sym typeface="Helvetica Neue"/>
              </a:rPr>
              <a:t>Successful IT-projects: The role of the contract</a:t>
            </a:r>
            <a:endParaRPr lang="en-GB" sz="4800" b="1" i="0" u="none" strike="noStrike" cap="none" noProof="0" dirty="0">
              <a:solidFill>
                <a:schemeClr val="tx1"/>
              </a:solidFill>
              <a:latin typeface="Helvetica Neue"/>
              <a:ea typeface="Helvetica Neue"/>
              <a:cs typeface="Helvetica Neue"/>
              <a:sym typeface="Helvetica Neue"/>
            </a:endParaRPr>
          </a:p>
        </p:txBody>
      </p:sp>
      <p:sp>
        <p:nvSpPr>
          <p:cNvPr id="2" name="TextBox 1"/>
          <p:cNvSpPr txBox="1"/>
          <p:nvPr/>
        </p:nvSpPr>
        <p:spPr>
          <a:xfrm>
            <a:off x="6163733" y="475847"/>
            <a:ext cx="2467342" cy="523220"/>
          </a:xfrm>
          <a:prstGeom prst="rect">
            <a:avLst/>
          </a:prstGeom>
          <a:noFill/>
        </p:spPr>
        <p:txBody>
          <a:bodyPr wrap="none" rtlCol="0">
            <a:spAutoFit/>
          </a:bodyPr>
          <a:lstStyle/>
          <a:p>
            <a:pPr algn="ctr"/>
            <a:r>
              <a:rPr lang="nb-NO" dirty="0" smtClean="0">
                <a:solidFill>
                  <a:schemeClr val="bg1"/>
                </a:solidFill>
              </a:rPr>
              <a:t>Magne Jørgensen</a:t>
            </a:r>
          </a:p>
          <a:p>
            <a:pPr algn="ctr"/>
            <a:r>
              <a:rPr lang="nb-NO" dirty="0" smtClean="0">
                <a:solidFill>
                  <a:schemeClr val="bg1"/>
                </a:solidFill>
              </a:rPr>
              <a:t>Simula Research Laboratory</a:t>
            </a:r>
            <a:endParaRPr lang="nb-NO"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17268" y="225422"/>
            <a:ext cx="8843501" cy="531813"/>
          </a:xfrm>
        </p:spPr>
        <p:txBody>
          <a:bodyPr>
            <a:noAutofit/>
          </a:bodyPr>
          <a:lstStyle/>
          <a:p>
            <a:r>
              <a:rPr lang="en-GB" sz="2400" b="1" noProof="0" dirty="0" smtClean="0">
                <a:latin typeface="Helvetica" charset="0"/>
              </a:rPr>
              <a:t> </a:t>
            </a:r>
            <a:r>
              <a:rPr lang="en-GB" sz="2400" b="1" dirty="0" smtClean="0">
                <a:latin typeface="Helvetica" charset="0"/>
              </a:rPr>
              <a:t>Large difference in success rate!</a:t>
            </a:r>
            <a:r>
              <a:rPr lang="en-GB" sz="2400" b="1" noProof="0" dirty="0" smtClean="0">
                <a:latin typeface="Helvetica" charset="0"/>
              </a:rPr>
              <a:t/>
            </a:r>
            <a:br>
              <a:rPr lang="en-GB" sz="2400" b="1" noProof="0" dirty="0" smtClean="0">
                <a:latin typeface="Helvetica" charset="0"/>
              </a:rPr>
            </a:br>
            <a:r>
              <a:rPr lang="en-GB" sz="2400" b="1" dirty="0" smtClean="0">
                <a:latin typeface="Helvetica" charset="0"/>
              </a:rPr>
              <a:t>(success = “very successful” or “successful”)</a:t>
            </a:r>
            <a:endParaRPr lang="en-GB" sz="2400" b="1" noProof="0" dirty="0">
              <a:latin typeface="Helvetic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1690496"/>
              </p:ext>
            </p:extLst>
          </p:nvPr>
        </p:nvGraphicFramePr>
        <p:xfrm>
          <a:off x="382589" y="1052515"/>
          <a:ext cx="8299670" cy="3108778"/>
        </p:xfrm>
        <a:graphic>
          <a:graphicData uri="http://schemas.openxmlformats.org/drawingml/2006/table">
            <a:tbl>
              <a:tblPr firstRow="1" bandRow="1">
                <a:tableStyleId>{7E9639D4-E3E2-4D34-9284-5A2195B3D0D7}</a:tableStyleId>
              </a:tblPr>
              <a:tblGrid>
                <a:gridCol w="1659934"/>
                <a:gridCol w="1659934"/>
                <a:gridCol w="1575839"/>
                <a:gridCol w="1744029"/>
                <a:gridCol w="1659934"/>
              </a:tblGrid>
              <a:tr h="587131">
                <a:tc>
                  <a:txBody>
                    <a:bodyPr/>
                    <a:lstStyle/>
                    <a:p>
                      <a:r>
                        <a:rPr lang="nb-NO" sz="1800" dirty="0" err="1" smtClean="0"/>
                        <a:t>Succes</a:t>
                      </a:r>
                      <a:r>
                        <a:rPr lang="nb-NO" sz="1800" baseline="0" dirty="0" err="1" smtClean="0"/>
                        <a:t>s</a:t>
                      </a:r>
                      <a:r>
                        <a:rPr lang="nb-NO" sz="1800" baseline="0" dirty="0" smtClean="0"/>
                        <a:t> </a:t>
                      </a:r>
                      <a:r>
                        <a:rPr lang="nb-NO" sz="1800" baseline="0" dirty="0" err="1" smtClean="0"/>
                        <a:t>dimension</a:t>
                      </a:r>
                      <a:endParaRPr lang="nb-NO" sz="1800" dirty="0"/>
                    </a:p>
                  </a:txBody>
                  <a:tcPr marL="84444" marR="84444" marT="45707" marB="45707"/>
                </a:tc>
                <a:tc>
                  <a:txBody>
                    <a:bodyPr/>
                    <a:lstStyle/>
                    <a:p>
                      <a:r>
                        <a:rPr lang="nb-NO" sz="1800" dirty="0" err="1" smtClean="0"/>
                        <a:t>Fixed</a:t>
                      </a:r>
                      <a:r>
                        <a:rPr lang="nb-NO" sz="1800" dirty="0" smtClean="0"/>
                        <a:t> </a:t>
                      </a:r>
                      <a:r>
                        <a:rPr lang="nb-NO" sz="1800" dirty="0" err="1" smtClean="0"/>
                        <a:t>price</a:t>
                      </a:r>
                      <a:r>
                        <a:rPr lang="nb-NO" sz="1800" dirty="0" smtClean="0"/>
                        <a:t> </a:t>
                      </a:r>
                      <a:r>
                        <a:rPr lang="nb-NO" sz="1800" dirty="0" err="1" smtClean="0"/>
                        <a:t>contracts</a:t>
                      </a:r>
                      <a:endParaRPr lang="nb-NO" sz="1800" dirty="0"/>
                    </a:p>
                  </a:txBody>
                  <a:tcPr marL="84444" marR="84444" marT="45707" marB="45707"/>
                </a:tc>
                <a:tc>
                  <a:txBody>
                    <a:bodyPr/>
                    <a:lstStyle/>
                    <a:p>
                      <a:r>
                        <a:rPr lang="nb-NO" sz="1800" dirty="0" smtClean="0"/>
                        <a:t>Per</a:t>
                      </a:r>
                      <a:r>
                        <a:rPr lang="nb-NO" sz="1800" baseline="0" dirty="0" smtClean="0"/>
                        <a:t> </a:t>
                      </a:r>
                      <a:r>
                        <a:rPr lang="nb-NO" sz="1800" baseline="0" dirty="0" err="1" smtClean="0"/>
                        <a:t>hour</a:t>
                      </a:r>
                      <a:r>
                        <a:rPr lang="nb-NO" sz="1800" baseline="0" dirty="0" smtClean="0"/>
                        <a:t> </a:t>
                      </a:r>
                      <a:r>
                        <a:rPr lang="nb-NO" sz="1800" baseline="0" dirty="0" err="1" smtClean="0"/>
                        <a:t>contracts</a:t>
                      </a:r>
                      <a:endParaRPr lang="nb-NO" sz="1800" dirty="0"/>
                    </a:p>
                  </a:txBody>
                  <a:tcPr marL="84444" marR="84444" marT="45707" marB="45707"/>
                </a:tc>
                <a:tc>
                  <a:txBody>
                    <a:bodyPr/>
                    <a:lstStyle/>
                    <a:p>
                      <a:r>
                        <a:rPr lang="nb-NO" sz="1800" dirty="0" smtClean="0"/>
                        <a:t>”Agile” </a:t>
                      </a:r>
                      <a:r>
                        <a:rPr lang="nb-NO" sz="1800" dirty="0" err="1" smtClean="0"/>
                        <a:t>contracts</a:t>
                      </a:r>
                      <a:endParaRPr lang="nb-NO" sz="1800" dirty="0"/>
                    </a:p>
                  </a:txBody>
                  <a:tcPr marL="84444" marR="84444" marT="45707" marB="45707"/>
                </a:tc>
                <a:tc>
                  <a:txBody>
                    <a:bodyPr/>
                    <a:lstStyle/>
                    <a:p>
                      <a:r>
                        <a:rPr lang="nb-NO" sz="1800" dirty="0" smtClean="0"/>
                        <a:t>Risk </a:t>
                      </a:r>
                      <a:r>
                        <a:rPr lang="nb-NO" sz="1800" dirty="0" err="1" smtClean="0"/>
                        <a:t>sharing</a:t>
                      </a:r>
                      <a:r>
                        <a:rPr lang="nb-NO" sz="1800" dirty="0" smtClean="0"/>
                        <a:t> </a:t>
                      </a:r>
                      <a:r>
                        <a:rPr lang="nb-NO" sz="1800" dirty="0" err="1" smtClean="0"/>
                        <a:t>contracts</a:t>
                      </a:r>
                      <a:endParaRPr lang="nb-NO" sz="1800" dirty="0"/>
                    </a:p>
                  </a:txBody>
                  <a:tcPr marL="84444" marR="84444" marT="45707" marB="45707"/>
                </a:tc>
              </a:tr>
              <a:tr h="365695">
                <a:tc>
                  <a:txBody>
                    <a:bodyPr/>
                    <a:lstStyle/>
                    <a:p>
                      <a:r>
                        <a:rPr lang="nb-NO" sz="1800" dirty="0" smtClean="0"/>
                        <a:t>Client</a:t>
                      </a:r>
                      <a:r>
                        <a:rPr lang="nb-NO" sz="1800" baseline="0" dirty="0" smtClean="0"/>
                        <a:t> </a:t>
                      </a:r>
                      <a:r>
                        <a:rPr lang="nb-NO" sz="1800" baseline="0" dirty="0" err="1" smtClean="0"/>
                        <a:t>benefit</a:t>
                      </a:r>
                      <a:endParaRPr lang="nb-NO" sz="1800" dirty="0"/>
                    </a:p>
                  </a:txBody>
                  <a:tcPr marL="84444" marR="84444" marT="45707" marB="45707"/>
                </a:tc>
                <a:tc>
                  <a:txBody>
                    <a:bodyPr/>
                    <a:lstStyle/>
                    <a:p>
                      <a:r>
                        <a:rPr lang="nb-NO" sz="1800" b="1" dirty="0" smtClean="0">
                          <a:solidFill>
                            <a:schemeClr val="tx1"/>
                          </a:solidFill>
                        </a:rPr>
                        <a:t>0%</a:t>
                      </a:r>
                      <a:endParaRPr lang="nb-NO" sz="1800" b="1" dirty="0">
                        <a:solidFill>
                          <a:schemeClr val="tx1"/>
                        </a:solidFill>
                      </a:endParaRPr>
                    </a:p>
                  </a:txBody>
                  <a:tcPr marL="84444" marR="84444" marT="45707" marB="45707">
                    <a:solidFill>
                      <a:srgbClr val="FFFF00"/>
                    </a:solidFill>
                  </a:tcPr>
                </a:tc>
                <a:tc>
                  <a:txBody>
                    <a:bodyPr/>
                    <a:lstStyle/>
                    <a:p>
                      <a:r>
                        <a:rPr lang="nb-NO" sz="1800" b="1" dirty="0" smtClean="0"/>
                        <a:t>59%</a:t>
                      </a:r>
                      <a:endParaRPr lang="nb-NO" sz="1800" b="1" dirty="0"/>
                    </a:p>
                  </a:txBody>
                  <a:tcPr marL="84444" marR="84444" marT="45707" marB="45707">
                    <a:solidFill>
                      <a:srgbClr val="FFFF00"/>
                    </a:solidFill>
                  </a:tcPr>
                </a:tc>
                <a:tc>
                  <a:txBody>
                    <a:bodyPr/>
                    <a:lstStyle/>
                    <a:p>
                      <a:r>
                        <a:rPr lang="nb-NO" sz="1800" b="1" dirty="0" smtClean="0"/>
                        <a:t>29%</a:t>
                      </a:r>
                      <a:endParaRPr lang="nb-NO" sz="1800" b="1" dirty="0"/>
                    </a:p>
                  </a:txBody>
                  <a:tcPr marL="84444" marR="84444" marT="45707" marB="45707"/>
                </a:tc>
                <a:tc>
                  <a:txBody>
                    <a:bodyPr/>
                    <a:lstStyle/>
                    <a:p>
                      <a:r>
                        <a:rPr lang="nb-NO" sz="1800" b="1" dirty="0" smtClean="0">
                          <a:solidFill>
                            <a:schemeClr val="tx1"/>
                          </a:solidFill>
                        </a:rPr>
                        <a:t>22%</a:t>
                      </a:r>
                      <a:endParaRPr lang="nb-NO" sz="1800" b="1" dirty="0">
                        <a:solidFill>
                          <a:schemeClr val="tx1"/>
                        </a:solidFill>
                      </a:endParaRPr>
                    </a:p>
                  </a:txBody>
                  <a:tcPr marL="84444" marR="84444" marT="45707" marB="45707">
                    <a:noFill/>
                  </a:tcPr>
                </a:tc>
              </a:tr>
              <a:tr h="365695">
                <a:tc>
                  <a:txBody>
                    <a:bodyPr/>
                    <a:lstStyle/>
                    <a:p>
                      <a:r>
                        <a:rPr lang="nb-NO" sz="1800" dirty="0" err="1" smtClean="0"/>
                        <a:t>Quality</a:t>
                      </a:r>
                      <a:endParaRPr lang="nb-NO" sz="1800" dirty="0"/>
                    </a:p>
                  </a:txBody>
                  <a:tcPr marL="84444" marR="84444" marT="45707" marB="45707"/>
                </a:tc>
                <a:tc>
                  <a:txBody>
                    <a:bodyPr/>
                    <a:lstStyle/>
                    <a:p>
                      <a:r>
                        <a:rPr lang="nb-NO" sz="1800" b="1" dirty="0" smtClean="0"/>
                        <a:t>22%</a:t>
                      </a:r>
                      <a:endParaRPr lang="nb-NO" sz="1800" b="1" dirty="0"/>
                    </a:p>
                  </a:txBody>
                  <a:tcPr marL="84444" marR="84444" marT="45707" marB="45707"/>
                </a:tc>
                <a:tc>
                  <a:txBody>
                    <a:bodyPr/>
                    <a:lstStyle/>
                    <a:p>
                      <a:r>
                        <a:rPr lang="nb-NO" sz="1800" b="1" dirty="0" smtClean="0"/>
                        <a:t>24%</a:t>
                      </a:r>
                      <a:endParaRPr lang="nb-NO" sz="1800" b="1" dirty="0"/>
                    </a:p>
                  </a:txBody>
                  <a:tcPr marL="84444" marR="84444" marT="45707" marB="45707">
                    <a:noFill/>
                  </a:tcPr>
                </a:tc>
                <a:tc>
                  <a:txBody>
                    <a:bodyPr/>
                    <a:lstStyle/>
                    <a:p>
                      <a:r>
                        <a:rPr lang="nb-NO" sz="1800" b="1" dirty="0" smtClean="0"/>
                        <a:t>43%</a:t>
                      </a:r>
                      <a:endParaRPr lang="nb-NO" sz="1800" b="1" dirty="0"/>
                    </a:p>
                  </a:txBody>
                  <a:tcPr marL="84444" marR="84444" marT="45707" marB="45707">
                    <a:noFill/>
                  </a:tcPr>
                </a:tc>
                <a:tc>
                  <a:txBody>
                    <a:bodyPr/>
                    <a:lstStyle/>
                    <a:p>
                      <a:r>
                        <a:rPr lang="nb-NO" sz="1800" b="1" dirty="0" smtClean="0"/>
                        <a:t>22%</a:t>
                      </a:r>
                      <a:endParaRPr lang="nb-NO" sz="1800" b="1" dirty="0"/>
                    </a:p>
                  </a:txBody>
                  <a:tcPr marL="84444" marR="84444" marT="45707" marB="45707">
                    <a:noFill/>
                  </a:tcPr>
                </a:tc>
              </a:tr>
              <a:tr h="365695">
                <a:tc>
                  <a:txBody>
                    <a:bodyPr/>
                    <a:lstStyle/>
                    <a:p>
                      <a:r>
                        <a:rPr lang="nb-NO" sz="1800" dirty="0" smtClean="0"/>
                        <a:t>Budget </a:t>
                      </a:r>
                      <a:r>
                        <a:rPr lang="nb-NO" sz="1800" dirty="0" err="1" smtClean="0"/>
                        <a:t>control</a:t>
                      </a:r>
                      <a:endParaRPr lang="nb-NO" sz="1800" dirty="0"/>
                    </a:p>
                  </a:txBody>
                  <a:tcPr marL="84444" marR="84444" marT="45707" marB="45707"/>
                </a:tc>
                <a:tc>
                  <a:txBody>
                    <a:bodyPr/>
                    <a:lstStyle/>
                    <a:p>
                      <a:r>
                        <a:rPr lang="nb-NO" sz="1800" b="1" dirty="0" smtClean="0"/>
                        <a:t>33%</a:t>
                      </a:r>
                      <a:endParaRPr lang="nb-NO" sz="1800" b="1" dirty="0"/>
                    </a:p>
                  </a:txBody>
                  <a:tcPr marL="84444" marR="84444" marT="45707" marB="45707"/>
                </a:tc>
                <a:tc>
                  <a:txBody>
                    <a:bodyPr/>
                    <a:lstStyle/>
                    <a:p>
                      <a:r>
                        <a:rPr lang="nb-NO" sz="1800" b="1" dirty="0" smtClean="0">
                          <a:solidFill>
                            <a:srgbClr val="000000"/>
                          </a:solidFill>
                        </a:rPr>
                        <a:t>31%</a:t>
                      </a:r>
                      <a:endParaRPr lang="nb-NO" sz="1800" b="1" dirty="0">
                        <a:solidFill>
                          <a:srgbClr val="000000"/>
                        </a:solidFill>
                      </a:endParaRPr>
                    </a:p>
                  </a:txBody>
                  <a:tcPr marL="84444" marR="84444" marT="45707" marB="45707">
                    <a:noFill/>
                  </a:tcPr>
                </a:tc>
                <a:tc>
                  <a:txBody>
                    <a:bodyPr/>
                    <a:lstStyle/>
                    <a:p>
                      <a:r>
                        <a:rPr lang="nb-NO" sz="1800" b="1" dirty="0" smtClean="0">
                          <a:solidFill>
                            <a:srgbClr val="000000"/>
                          </a:solidFill>
                        </a:rPr>
                        <a:t>71%</a:t>
                      </a:r>
                      <a:endParaRPr lang="nb-NO" sz="1800" b="1" dirty="0">
                        <a:solidFill>
                          <a:srgbClr val="000000"/>
                        </a:solidFill>
                      </a:endParaRPr>
                    </a:p>
                  </a:txBody>
                  <a:tcPr marL="84444" marR="84444" marT="45707" marB="45707">
                    <a:noFill/>
                  </a:tcPr>
                </a:tc>
                <a:tc>
                  <a:txBody>
                    <a:bodyPr/>
                    <a:lstStyle/>
                    <a:p>
                      <a:r>
                        <a:rPr lang="nb-NO" sz="1800" b="1" dirty="0" smtClean="0">
                          <a:solidFill>
                            <a:srgbClr val="000000"/>
                          </a:solidFill>
                        </a:rPr>
                        <a:t>22%</a:t>
                      </a:r>
                      <a:endParaRPr lang="nb-NO" sz="1800" b="1" dirty="0">
                        <a:solidFill>
                          <a:srgbClr val="000000"/>
                        </a:solidFill>
                      </a:endParaRPr>
                    </a:p>
                  </a:txBody>
                  <a:tcPr marL="84444" marR="84444" marT="45707" marB="45707"/>
                </a:tc>
              </a:tr>
              <a:tr h="365695">
                <a:tc>
                  <a:txBody>
                    <a:bodyPr/>
                    <a:lstStyle/>
                    <a:p>
                      <a:r>
                        <a:rPr lang="nb-NO" sz="1800" dirty="0" smtClean="0"/>
                        <a:t>Time</a:t>
                      </a:r>
                      <a:r>
                        <a:rPr lang="nb-NO" sz="1800" baseline="0" dirty="0" smtClean="0"/>
                        <a:t> </a:t>
                      </a:r>
                      <a:r>
                        <a:rPr lang="nb-NO" sz="1800" baseline="0" dirty="0" err="1" smtClean="0"/>
                        <a:t>control</a:t>
                      </a:r>
                      <a:endParaRPr lang="nb-NO" sz="1800" dirty="0"/>
                    </a:p>
                  </a:txBody>
                  <a:tcPr marL="84444" marR="84444" marT="45707" marB="45707"/>
                </a:tc>
                <a:tc>
                  <a:txBody>
                    <a:bodyPr/>
                    <a:lstStyle/>
                    <a:p>
                      <a:r>
                        <a:rPr lang="nb-NO" sz="1800" b="1" dirty="0" smtClean="0">
                          <a:solidFill>
                            <a:srgbClr val="000000"/>
                          </a:solidFill>
                        </a:rPr>
                        <a:t>11%</a:t>
                      </a:r>
                      <a:endParaRPr lang="nb-NO" sz="1800" b="1" dirty="0">
                        <a:solidFill>
                          <a:srgbClr val="000000"/>
                        </a:solidFill>
                      </a:endParaRPr>
                    </a:p>
                  </a:txBody>
                  <a:tcPr marL="84444" marR="84444" marT="45707" marB="45707"/>
                </a:tc>
                <a:tc>
                  <a:txBody>
                    <a:bodyPr/>
                    <a:lstStyle/>
                    <a:p>
                      <a:r>
                        <a:rPr lang="nb-NO" sz="1800" b="1" dirty="0" smtClean="0"/>
                        <a:t>29%</a:t>
                      </a:r>
                      <a:endParaRPr lang="nb-NO" sz="1800" b="1" dirty="0"/>
                    </a:p>
                  </a:txBody>
                  <a:tcPr marL="84444" marR="84444" marT="45707" marB="45707">
                    <a:noFill/>
                  </a:tcPr>
                </a:tc>
                <a:tc>
                  <a:txBody>
                    <a:bodyPr/>
                    <a:lstStyle/>
                    <a:p>
                      <a:r>
                        <a:rPr lang="nb-NO" sz="1800" b="1" dirty="0" smtClean="0"/>
                        <a:t>43%</a:t>
                      </a:r>
                      <a:endParaRPr lang="nb-NO" sz="1800" b="1" dirty="0"/>
                    </a:p>
                  </a:txBody>
                  <a:tcPr marL="84444" marR="84444" marT="45707" marB="45707">
                    <a:noFill/>
                  </a:tcPr>
                </a:tc>
                <a:tc>
                  <a:txBody>
                    <a:bodyPr/>
                    <a:lstStyle/>
                    <a:p>
                      <a:r>
                        <a:rPr lang="nb-NO" sz="1800" b="1" dirty="0" smtClean="0"/>
                        <a:t>44%</a:t>
                      </a:r>
                      <a:endParaRPr lang="nb-NO" sz="1800" b="1" dirty="0"/>
                    </a:p>
                  </a:txBody>
                  <a:tcPr marL="84444" marR="84444" marT="45707" marB="45707">
                    <a:noFill/>
                  </a:tcPr>
                </a:tc>
              </a:tr>
              <a:tr h="365695">
                <a:tc>
                  <a:txBody>
                    <a:bodyPr/>
                    <a:lstStyle/>
                    <a:p>
                      <a:r>
                        <a:rPr lang="nb-NO" sz="1800" dirty="0" err="1" smtClean="0"/>
                        <a:t>Efficiency</a:t>
                      </a:r>
                      <a:endParaRPr lang="nb-NO" sz="1800" dirty="0"/>
                    </a:p>
                  </a:txBody>
                  <a:tcPr marL="84444" marR="84444" marT="45707" marB="45707"/>
                </a:tc>
                <a:tc>
                  <a:txBody>
                    <a:bodyPr/>
                    <a:lstStyle/>
                    <a:p>
                      <a:r>
                        <a:rPr lang="nb-NO" sz="1800" b="1" dirty="0" smtClean="0">
                          <a:solidFill>
                            <a:srgbClr val="000000"/>
                          </a:solidFill>
                        </a:rPr>
                        <a:t>0%</a:t>
                      </a:r>
                      <a:endParaRPr lang="nb-NO" sz="1800" b="1" dirty="0">
                        <a:solidFill>
                          <a:srgbClr val="000000"/>
                        </a:solidFill>
                      </a:endParaRPr>
                    </a:p>
                  </a:txBody>
                  <a:tcPr marL="84444" marR="84444" marT="45707" marB="45707"/>
                </a:tc>
                <a:tc>
                  <a:txBody>
                    <a:bodyPr/>
                    <a:lstStyle/>
                    <a:p>
                      <a:r>
                        <a:rPr lang="nb-NO" sz="1800" b="1" dirty="0" smtClean="0"/>
                        <a:t>19%</a:t>
                      </a:r>
                      <a:endParaRPr lang="nb-NO" sz="1800" b="1" dirty="0"/>
                    </a:p>
                  </a:txBody>
                  <a:tcPr marL="84444" marR="84444" marT="45707" marB="45707">
                    <a:noFill/>
                  </a:tcPr>
                </a:tc>
                <a:tc>
                  <a:txBody>
                    <a:bodyPr/>
                    <a:lstStyle/>
                    <a:p>
                      <a:r>
                        <a:rPr lang="nb-NO" sz="1800" b="1" dirty="0" smtClean="0"/>
                        <a:t>29%</a:t>
                      </a:r>
                      <a:endParaRPr lang="nb-NO" sz="1800" b="1" dirty="0"/>
                    </a:p>
                  </a:txBody>
                  <a:tcPr marL="84444" marR="84444" marT="45707" marB="45707">
                    <a:noFill/>
                  </a:tcPr>
                </a:tc>
                <a:tc>
                  <a:txBody>
                    <a:bodyPr/>
                    <a:lstStyle/>
                    <a:p>
                      <a:r>
                        <a:rPr lang="nb-NO" sz="1800" b="1" dirty="0" smtClean="0"/>
                        <a:t>33%</a:t>
                      </a:r>
                      <a:endParaRPr lang="nb-NO" sz="1800" b="1" dirty="0"/>
                    </a:p>
                  </a:txBody>
                  <a:tcPr marL="84444" marR="84444" marT="45707" marB="45707">
                    <a:noFill/>
                  </a:tcPr>
                </a:tc>
              </a:tr>
              <a:tr h="365695">
                <a:tc>
                  <a:txBody>
                    <a:bodyPr/>
                    <a:lstStyle/>
                    <a:p>
                      <a:r>
                        <a:rPr lang="nb-NO" sz="1800" dirty="0" err="1" smtClean="0"/>
                        <a:t>Proportion</a:t>
                      </a:r>
                      <a:r>
                        <a:rPr lang="nb-NO" sz="1800" baseline="0" dirty="0" smtClean="0"/>
                        <a:t> </a:t>
                      </a:r>
                      <a:r>
                        <a:rPr lang="nb-NO" sz="1800" baseline="0" dirty="0" err="1" smtClean="0"/>
                        <a:t>contract</a:t>
                      </a:r>
                      <a:endParaRPr lang="nb-NO" sz="1800" dirty="0"/>
                    </a:p>
                  </a:txBody>
                  <a:tcPr marL="84444" marR="84444" marT="45707" marB="45707"/>
                </a:tc>
                <a:tc>
                  <a:txBody>
                    <a:bodyPr/>
                    <a:lstStyle/>
                    <a:p>
                      <a:r>
                        <a:rPr lang="nb-NO" sz="1800" b="1" dirty="0" smtClean="0"/>
                        <a:t>18%</a:t>
                      </a:r>
                      <a:endParaRPr lang="nb-NO" sz="1800" b="1" dirty="0"/>
                    </a:p>
                  </a:txBody>
                  <a:tcPr marL="84444" marR="84444" marT="45707" marB="45707"/>
                </a:tc>
                <a:tc>
                  <a:txBody>
                    <a:bodyPr/>
                    <a:lstStyle/>
                    <a:p>
                      <a:r>
                        <a:rPr lang="nb-NO" sz="1800" b="1" dirty="0" smtClean="0"/>
                        <a:t>37%</a:t>
                      </a:r>
                      <a:endParaRPr lang="nb-NO" sz="1800" b="1" dirty="0"/>
                    </a:p>
                  </a:txBody>
                  <a:tcPr marL="84444" marR="84444" marT="45707" marB="45707"/>
                </a:tc>
                <a:tc>
                  <a:txBody>
                    <a:bodyPr/>
                    <a:lstStyle/>
                    <a:p>
                      <a:r>
                        <a:rPr lang="nb-NO" sz="1800" b="1" dirty="0" smtClean="0"/>
                        <a:t>14%</a:t>
                      </a:r>
                      <a:endParaRPr lang="nb-NO" sz="1800" b="1" dirty="0"/>
                    </a:p>
                  </a:txBody>
                  <a:tcPr marL="84444" marR="84444" marT="45707" marB="45707"/>
                </a:tc>
                <a:tc>
                  <a:txBody>
                    <a:bodyPr/>
                    <a:lstStyle/>
                    <a:p>
                      <a:r>
                        <a:rPr lang="nb-NO" sz="1800" b="1" dirty="0" smtClean="0"/>
                        <a:t>41%</a:t>
                      </a:r>
                      <a:endParaRPr lang="nb-NO" sz="1800" b="1" dirty="0"/>
                    </a:p>
                  </a:txBody>
                  <a:tcPr marL="84444" marR="84444" marT="45707" marB="45707"/>
                </a:tc>
              </a:tr>
            </a:tbl>
          </a:graphicData>
        </a:graphic>
      </p:graphicFrame>
      <p:pic>
        <p:nvPicPr>
          <p:cNvPr id="471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269" y="3849688"/>
            <a:ext cx="6715080"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53" name="TextBox 2"/>
          <p:cNvSpPr txBox="1">
            <a:spLocks noChangeArrowheads="1"/>
          </p:cNvSpPr>
          <p:nvPr/>
        </p:nvSpPr>
        <p:spPr bwMode="auto">
          <a:xfrm>
            <a:off x="6920718" y="4683646"/>
            <a:ext cx="1929065"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nb-NO" sz="1800" b="1" dirty="0" err="1" smtClean="0"/>
              <a:t>Categorizing</a:t>
            </a:r>
            <a:r>
              <a:rPr lang="nb-NO" sz="1800" b="1" dirty="0" smtClean="0"/>
              <a:t> agile </a:t>
            </a:r>
            <a:r>
              <a:rPr lang="nb-NO" sz="1800" b="1" dirty="0" err="1" smtClean="0"/>
              <a:t>contract</a:t>
            </a:r>
            <a:r>
              <a:rPr lang="nb-NO" sz="1800" b="1" dirty="0" smtClean="0"/>
              <a:t> as per </a:t>
            </a:r>
            <a:r>
              <a:rPr lang="nb-NO" sz="1800" b="1" dirty="0" err="1" smtClean="0"/>
              <a:t>hour</a:t>
            </a:r>
            <a:r>
              <a:rPr lang="nb-NO" sz="1800" b="1" dirty="0" smtClean="0"/>
              <a:t> and risk </a:t>
            </a:r>
            <a:r>
              <a:rPr lang="nb-NO" sz="1800" b="1" dirty="0" err="1" smtClean="0"/>
              <a:t>sharing</a:t>
            </a:r>
            <a:r>
              <a:rPr lang="nb-NO" sz="1800" b="1" dirty="0" smtClean="0"/>
              <a:t> as </a:t>
            </a:r>
            <a:r>
              <a:rPr lang="nb-NO" sz="1800" b="1" dirty="0" err="1" smtClean="0"/>
              <a:t>fixed</a:t>
            </a:r>
            <a:r>
              <a:rPr lang="nb-NO" sz="1800" b="1" dirty="0" smtClean="0"/>
              <a:t> </a:t>
            </a:r>
            <a:r>
              <a:rPr lang="nb-NO" sz="1800" b="1" dirty="0" err="1" smtClean="0"/>
              <a:t>price</a:t>
            </a:r>
            <a:r>
              <a:rPr lang="nb-NO" sz="1800" b="1" dirty="0" smtClean="0"/>
              <a:t>, </a:t>
            </a:r>
            <a:r>
              <a:rPr lang="nb-NO" sz="1800" b="1" dirty="0" err="1" smtClean="0"/>
              <a:t>the</a:t>
            </a:r>
            <a:r>
              <a:rPr lang="nb-NO" sz="1800" b="1" dirty="0" smtClean="0"/>
              <a:t> </a:t>
            </a:r>
            <a:r>
              <a:rPr lang="nb-NO" sz="1800" b="1" dirty="0" err="1" smtClean="0"/>
              <a:t>picture</a:t>
            </a:r>
            <a:r>
              <a:rPr lang="nb-NO" sz="1800" b="1" dirty="0" smtClean="0"/>
              <a:t> </a:t>
            </a:r>
            <a:r>
              <a:rPr lang="nb-NO" sz="1800" b="1" dirty="0" err="1" smtClean="0"/>
              <a:t>get</a:t>
            </a:r>
            <a:r>
              <a:rPr lang="nb-NO" sz="1800" b="1" dirty="0" smtClean="0"/>
              <a:t> </a:t>
            </a:r>
            <a:r>
              <a:rPr lang="nb-NO" sz="1800" b="1" dirty="0" err="1" smtClean="0"/>
              <a:t>even</a:t>
            </a:r>
            <a:r>
              <a:rPr lang="nb-NO" sz="1800" b="1" dirty="0" smtClean="0"/>
              <a:t> </a:t>
            </a:r>
            <a:r>
              <a:rPr lang="nb-NO" sz="1800" b="1" dirty="0" err="1" smtClean="0"/>
              <a:t>clearer</a:t>
            </a:r>
            <a:r>
              <a:rPr lang="nb-NO" sz="1800" b="1" dirty="0" smtClean="0"/>
              <a:t>.</a:t>
            </a:r>
            <a:endParaRPr lang="nb-NO" sz="1800" b="1" dirty="0"/>
          </a:p>
        </p:txBody>
      </p:sp>
    </p:spTree>
    <p:extLst>
      <p:ext uri="{BB962C8B-B14F-4D97-AF65-F5344CB8AC3E}">
        <p14:creationId xmlns:p14="http://schemas.microsoft.com/office/powerpoint/2010/main" val="9890908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Results from the outsourcing study</a:t>
            </a:r>
            <a:endParaRPr lang="en-GB" dirty="0"/>
          </a:p>
        </p:txBody>
      </p:sp>
      <p:sp>
        <p:nvSpPr>
          <p:cNvPr id="3" name="Subtitle 2"/>
          <p:cNvSpPr>
            <a:spLocks noGrp="1"/>
          </p:cNvSpPr>
          <p:nvPr>
            <p:ph type="subTitle" idx="1"/>
          </p:nvPr>
        </p:nvSpPr>
        <p:spPr/>
        <p:txBody>
          <a:bodyPr/>
          <a:lstStyle/>
          <a:p>
            <a:r>
              <a:rPr lang="en-GB" smtClean="0"/>
              <a:t>Binary, logistic regression with outcome variable values ”failure” (1) and ”non-failure” (0)</a:t>
            </a:r>
            <a:endParaRPr lang="en-GB" dirty="0"/>
          </a:p>
        </p:txBody>
      </p:sp>
    </p:spTree>
    <p:extLst>
      <p:ext uri="{BB962C8B-B14F-4D97-AF65-F5344CB8AC3E}">
        <p14:creationId xmlns:p14="http://schemas.microsoft.com/office/powerpoint/2010/main" val="41060972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71333" y="1422400"/>
            <a:ext cx="184666" cy="307777"/>
          </a:xfrm>
          <a:prstGeom prst="rect">
            <a:avLst/>
          </a:prstGeom>
          <a:noFill/>
        </p:spPr>
        <p:txBody>
          <a:bodyPr wrap="none" rtlCol="0">
            <a:spAutoFit/>
          </a:bodyPr>
          <a:lstStyle/>
          <a:p>
            <a:endParaRPr lang="nb-NO" dirty="0"/>
          </a:p>
        </p:txBody>
      </p:sp>
      <p:graphicFrame>
        <p:nvGraphicFramePr>
          <p:cNvPr id="5" name="Object 4"/>
          <p:cNvGraphicFramePr>
            <a:graphicFrameLocks noChangeAspect="1"/>
          </p:cNvGraphicFramePr>
          <p:nvPr>
            <p:extLst>
              <p:ext uri="{D42A27DB-BD31-4B8C-83A1-F6EECF244321}">
                <p14:modId xmlns:p14="http://schemas.microsoft.com/office/powerpoint/2010/main" val="235445971"/>
              </p:ext>
            </p:extLst>
          </p:nvPr>
        </p:nvGraphicFramePr>
        <p:xfrm>
          <a:off x="767292" y="1422400"/>
          <a:ext cx="11272308" cy="5574012"/>
        </p:xfrm>
        <a:graphic>
          <a:graphicData uri="http://schemas.openxmlformats.org/presentationml/2006/ole">
            <mc:AlternateContent xmlns:mc="http://schemas.openxmlformats.org/markup-compatibility/2006">
              <mc:Choice xmlns:v="urn:schemas-microsoft-com:vml" Requires="v">
                <p:oleObj spid="_x0000_s1360" name="Document" r:id="rId3" imgW="5969000" imgH="2400300" progId="Word.Document.12">
                  <p:embed/>
                </p:oleObj>
              </mc:Choice>
              <mc:Fallback>
                <p:oleObj name="Document" r:id="rId3" imgW="5969000" imgH="2400300" progId="Word.Document.12">
                  <p:embed/>
                  <p:pic>
                    <p:nvPicPr>
                      <p:cNvPr id="0" name=""/>
                      <p:cNvPicPr/>
                      <p:nvPr/>
                    </p:nvPicPr>
                    <p:blipFill>
                      <a:blip r:embed="rId4"/>
                      <a:stretch>
                        <a:fillRect/>
                      </a:stretch>
                    </p:blipFill>
                    <p:spPr>
                      <a:xfrm>
                        <a:off x="767292" y="1422400"/>
                        <a:ext cx="11272308" cy="5574012"/>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sz="2800" smtClean="0"/>
              <a:t>Fixed price contract-based IT-projects did much worse than those with ”per hour” payment</a:t>
            </a:r>
            <a:endParaRPr lang="en-GB" sz="2800" dirty="0"/>
          </a:p>
        </p:txBody>
      </p:sp>
    </p:spTree>
    <p:extLst>
      <p:ext uri="{BB962C8B-B14F-4D97-AF65-F5344CB8AC3E}">
        <p14:creationId xmlns:p14="http://schemas.microsoft.com/office/powerpoint/2010/main" val="34922970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130425"/>
            <a:ext cx="8068733" cy="1470024"/>
          </a:xfrm>
        </p:spPr>
        <p:txBody>
          <a:bodyPr/>
          <a:lstStyle/>
          <a:p>
            <a:r>
              <a:rPr lang="en-GB" smtClean="0"/>
              <a:t>The in-depth, interview-based study</a:t>
            </a:r>
            <a:br>
              <a:rPr lang="en-GB" smtClean="0"/>
            </a:br>
            <a:r>
              <a:rPr lang="en-GB" sz="2800" smtClean="0"/>
              <a:t>(where we examined how the contract were actually used)</a:t>
            </a:r>
            <a:endParaRPr lang="en-GB" sz="2800" dirty="0"/>
          </a:p>
        </p:txBody>
      </p:sp>
    </p:spTree>
    <p:extLst>
      <p:ext uri="{BB962C8B-B14F-4D97-AF65-F5344CB8AC3E}">
        <p14:creationId xmlns:p14="http://schemas.microsoft.com/office/powerpoint/2010/main" val="26789494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74637"/>
            <a:ext cx="8485491" cy="70609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GB" sz="3200" smtClean="0"/>
              <a:t>Actual contract type and success rate</a:t>
            </a:r>
            <a:endParaRPr lang="en-GB" sz="3200" b="0" i="0" u="none" strike="noStrike" cap="none" noProof="0" dirty="0">
              <a:solidFill>
                <a:schemeClr val="dk2"/>
              </a:solidFill>
              <a:latin typeface="Arial"/>
              <a:ea typeface="Arial"/>
              <a:cs typeface="Arial"/>
              <a:sym typeface="Arial"/>
            </a:endParaRPr>
          </a:p>
        </p:txBody>
      </p:sp>
      <p:graphicFrame>
        <p:nvGraphicFramePr>
          <p:cNvPr id="267" name="Shape 267"/>
          <p:cNvGraphicFramePr/>
          <p:nvPr>
            <p:extLst>
              <p:ext uri="{D42A27DB-BD31-4B8C-83A1-F6EECF244321}">
                <p14:modId xmlns:p14="http://schemas.microsoft.com/office/powerpoint/2010/main" val="549752936"/>
              </p:ext>
            </p:extLst>
          </p:nvPr>
        </p:nvGraphicFramePr>
        <p:xfrm>
          <a:off x="539552" y="2033436"/>
          <a:ext cx="7639248" cy="1492550"/>
        </p:xfrm>
        <a:graphic>
          <a:graphicData uri="http://schemas.openxmlformats.org/drawingml/2006/table">
            <a:tbl>
              <a:tblPr firstRow="1">
                <a:gradFill>
                  <a:gsLst>
                    <a:gs pos="0">
                      <a:srgbClr val="BABABA"/>
                    </a:gs>
                    <a:gs pos="35000">
                      <a:srgbClr val="CFCFCF"/>
                    </a:gs>
                    <a:gs pos="100000">
                      <a:srgbClr val="EDEDED"/>
                    </a:gs>
                  </a:gsLst>
                  <a:lin ang="16200000" scaled="0"/>
                </a:gradFill>
                <a:tableStyleId>{6EEDBAAD-D332-469F-8750-0232E09026D7}</a:tableStyleId>
              </a:tblPr>
              <a:tblGrid>
                <a:gridCol w="3889600"/>
                <a:gridCol w="3749648"/>
              </a:tblGrid>
              <a:tr h="761010">
                <a:tc>
                  <a:txBody>
                    <a:bodyPr/>
                    <a:lstStyle/>
                    <a:p>
                      <a:pPr marL="0" marR="0" lvl="0" indent="0" algn="l" rtl="0">
                        <a:lnSpc>
                          <a:spcPct val="100000"/>
                        </a:lnSpc>
                        <a:spcBef>
                          <a:spcPts val="0"/>
                        </a:spcBef>
                        <a:spcAft>
                          <a:spcPts val="0"/>
                        </a:spcAft>
                        <a:buClr>
                          <a:schemeClr val="dk1"/>
                        </a:buClr>
                        <a:buSzPct val="25000"/>
                        <a:buFont typeface="Arial"/>
                        <a:buNone/>
                      </a:pPr>
                      <a:r>
                        <a:rPr lang="nb-NO" sz="1800" u="none" strike="noStrike" cap="none" dirty="0" err="1" smtClean="0"/>
                        <a:t>Actual</a:t>
                      </a:r>
                      <a:r>
                        <a:rPr lang="nb-NO" sz="1800" u="none" strike="noStrike" cap="none" dirty="0" smtClean="0"/>
                        <a:t> </a:t>
                      </a:r>
                      <a:r>
                        <a:rPr lang="nb-NO" sz="1800" u="none" strike="noStrike" cap="none" dirty="0" err="1" smtClean="0"/>
                        <a:t>contract</a:t>
                      </a:r>
                      <a:r>
                        <a:rPr lang="nb-NO" sz="1800" u="none" strike="noStrike" cap="none" dirty="0" smtClean="0"/>
                        <a:t> type</a:t>
                      </a:r>
                      <a:endParaRPr lang="x-none" sz="1800"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nb-NO" sz="1800" u="none" strike="noStrike" cap="none" dirty="0" err="1" smtClean="0"/>
                        <a:t>Success</a:t>
                      </a:r>
                      <a:r>
                        <a:rPr lang="nb-NO" sz="1800" u="none" strike="noStrike" cap="none" dirty="0" smtClean="0"/>
                        <a:t> rate</a:t>
                      </a:r>
                      <a:endParaRPr lang="x-none" sz="1800" u="none" strike="noStrike" cap="none" dirty="0"/>
                    </a:p>
                  </a:txBody>
                  <a:tcPr marL="91450" marR="91450" marT="45725" marB="45725"/>
                </a:tc>
              </a:tr>
              <a:tr h="309156">
                <a:tc>
                  <a:txBody>
                    <a:bodyPr/>
                    <a:lstStyle/>
                    <a:p>
                      <a:pPr marL="0" marR="0" lvl="0" indent="0" algn="l" rtl="0">
                        <a:lnSpc>
                          <a:spcPct val="100000"/>
                        </a:lnSpc>
                        <a:spcBef>
                          <a:spcPts val="0"/>
                        </a:spcBef>
                        <a:spcAft>
                          <a:spcPts val="0"/>
                        </a:spcAft>
                        <a:buClr>
                          <a:schemeClr val="dk1"/>
                        </a:buClr>
                        <a:buSzPct val="25000"/>
                        <a:buFont typeface="Arial"/>
                        <a:buNone/>
                      </a:pPr>
                      <a:r>
                        <a:rPr lang="x-none" sz="1800" u="none" strike="noStrike" cap="none" dirty="0"/>
                        <a:t>Per </a:t>
                      </a:r>
                      <a:r>
                        <a:rPr lang="nb-NO" sz="1800" u="none" strike="noStrike" cap="none" dirty="0" err="1" smtClean="0"/>
                        <a:t>hour</a:t>
                      </a:r>
                      <a:endParaRPr lang="x-none" sz="1800"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nb-NO" sz="1800" u="none" strike="noStrike" cap="none" dirty="0" smtClean="0"/>
                        <a:t>79%</a:t>
                      </a:r>
                      <a:endParaRPr lang="x-none" sz="1800" u="none" strike="noStrike" cap="none" dirty="0"/>
                    </a:p>
                  </a:txBody>
                  <a:tcPr marL="91450" marR="91450" marT="45725" marB="45725"/>
                </a:tc>
              </a:tr>
              <a:tr h="309156">
                <a:tc>
                  <a:txBody>
                    <a:bodyPr/>
                    <a:lstStyle/>
                    <a:p>
                      <a:pPr marL="0" marR="0" lvl="0" indent="0" algn="l" rtl="0">
                        <a:lnSpc>
                          <a:spcPct val="100000"/>
                        </a:lnSpc>
                        <a:spcBef>
                          <a:spcPts val="0"/>
                        </a:spcBef>
                        <a:spcAft>
                          <a:spcPts val="0"/>
                        </a:spcAft>
                        <a:buClr>
                          <a:schemeClr val="dk1"/>
                        </a:buClr>
                        <a:buSzPct val="25000"/>
                        <a:buFont typeface="Arial"/>
                        <a:buNone/>
                      </a:pPr>
                      <a:r>
                        <a:rPr lang="nb-NO" sz="1800" u="none" strike="noStrike" cap="none" dirty="0" err="1" smtClean="0"/>
                        <a:t>Fixed</a:t>
                      </a:r>
                      <a:r>
                        <a:rPr lang="nb-NO" sz="1800" u="none" strike="noStrike" cap="none" baseline="0" dirty="0" smtClean="0"/>
                        <a:t> </a:t>
                      </a:r>
                      <a:r>
                        <a:rPr lang="nb-NO" sz="1800" u="none" strike="noStrike" cap="none" baseline="0" dirty="0" err="1" smtClean="0"/>
                        <a:t>price</a:t>
                      </a:r>
                      <a:endParaRPr lang="x-none" sz="1800"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nb-NO" sz="1800" dirty="0" smtClean="0"/>
                        <a:t>40%</a:t>
                      </a:r>
                      <a:endParaRPr lang="x-none" sz="1800" dirty="0"/>
                    </a:p>
                  </a:txBody>
                  <a:tcPr marL="91450" marR="91450" marT="45725" marB="45725"/>
                </a:tc>
              </a:tr>
            </a:tbl>
          </a:graphicData>
        </a:graphic>
      </p:graphicFrame>
      <p:sp>
        <p:nvSpPr>
          <p:cNvPr id="268" name="Shape 268"/>
          <p:cNvSpPr txBox="1"/>
          <p:nvPr/>
        </p:nvSpPr>
        <p:spPr>
          <a:xfrm>
            <a:off x="465081" y="4148674"/>
            <a:ext cx="8275500" cy="197760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AU" sz="1800" b="1" dirty="0" smtClean="0">
                <a:solidFill>
                  <a:srgbClr val="000000"/>
                </a:solidFill>
                <a:latin typeface="Helvetica Neue"/>
                <a:ea typeface="Helvetica Neue"/>
                <a:cs typeface="Helvetica Neue"/>
                <a:sym typeface="Helvetica Neue"/>
              </a:rPr>
              <a:t>Per hour contract</a:t>
            </a:r>
            <a:r>
              <a:rPr lang="en-AU" sz="1800" dirty="0" smtClean="0">
                <a:solidFill>
                  <a:srgbClr val="000000"/>
                </a:solidFill>
                <a:latin typeface="Helvetica Neue"/>
                <a:ea typeface="Helvetica Neue"/>
                <a:cs typeface="Helvetica Neue"/>
                <a:sym typeface="Helvetica Neue"/>
              </a:rPr>
              <a:t>: Either pure hourly contract, agile contracts or ”target price” (risk sharing) that were managed similarly to an hourly contract</a:t>
            </a:r>
            <a:r>
              <a:rPr lang="en-AU" sz="1800" dirty="0" smtClean="0">
                <a:latin typeface="Helvetica Neue"/>
                <a:ea typeface="Helvetica Neue"/>
                <a:cs typeface="Helvetica Neue"/>
                <a:sym typeface="Helvetica Neue"/>
              </a:rPr>
              <a:t>, e.g., no upper limit for risk sharing or very flexible scope (but still with target price and upper limit). </a:t>
            </a:r>
            <a:endParaRPr lang="en-AU" sz="1800" dirty="0" smtClean="0">
              <a:solidFill>
                <a:srgbClr val="000000"/>
              </a:solidFill>
              <a:latin typeface="Helvetica Neue"/>
              <a:ea typeface="Helvetica Neue"/>
              <a:cs typeface="Helvetica Neue"/>
              <a:sym typeface="Helvetica Neue"/>
            </a:endParaRPr>
          </a:p>
          <a:p>
            <a:pPr marL="0" marR="0" lvl="0" indent="0" algn="l" rtl="0">
              <a:spcBef>
                <a:spcPts val="0"/>
              </a:spcBef>
              <a:spcAft>
                <a:spcPts val="0"/>
              </a:spcAft>
              <a:buSzPct val="25000"/>
              <a:buNone/>
            </a:pPr>
            <a:endParaRPr lang="en-AU" sz="1800" b="1" dirty="0" smtClean="0">
              <a:latin typeface="Helvetica Neue"/>
              <a:ea typeface="Helvetica Neue"/>
              <a:cs typeface="Helvetica Neue"/>
              <a:sym typeface="Helvetica Neue"/>
            </a:endParaRPr>
          </a:p>
          <a:p>
            <a:pPr marL="0" marR="0" lvl="0" indent="0" algn="l" rtl="0">
              <a:spcBef>
                <a:spcPts val="0"/>
              </a:spcBef>
              <a:spcAft>
                <a:spcPts val="0"/>
              </a:spcAft>
              <a:buSzPct val="25000"/>
              <a:buNone/>
            </a:pPr>
            <a:r>
              <a:rPr lang="en-AU" sz="1800" b="1" dirty="0">
                <a:latin typeface="Helvetica Neue"/>
                <a:ea typeface="Helvetica Neue"/>
                <a:cs typeface="Helvetica Neue"/>
                <a:sym typeface="Helvetica Neue"/>
              </a:rPr>
              <a:t>F</a:t>
            </a:r>
            <a:r>
              <a:rPr lang="en-AU" sz="1800" b="1" dirty="0" smtClean="0">
                <a:latin typeface="Helvetica Neue"/>
                <a:ea typeface="Helvetica Neue"/>
                <a:cs typeface="Helvetica Neue"/>
                <a:sym typeface="Helvetica Neue"/>
              </a:rPr>
              <a:t>ixed price contract</a:t>
            </a:r>
            <a:r>
              <a:rPr lang="en-AU" sz="1800" dirty="0" smtClean="0">
                <a:solidFill>
                  <a:srgbClr val="000000"/>
                </a:solidFill>
                <a:latin typeface="Helvetica Neue"/>
                <a:ea typeface="Helvetica Neue"/>
                <a:cs typeface="Helvetica Neue"/>
                <a:sym typeface="Helvetica Neue"/>
              </a:rPr>
              <a:t>: Either a pure fixed price contract or ”target price” managed similarly to a fixed price contract, e.g., with upper limit for risk sharing</a:t>
            </a:r>
            <a:r>
              <a:rPr lang="en-AU" sz="1800" dirty="0" smtClean="0">
                <a:latin typeface="Helvetica Neue"/>
                <a:ea typeface="Helvetica Neue"/>
                <a:cs typeface="Helvetica Neue"/>
                <a:sym typeface="Helvetica Neue"/>
              </a:rPr>
              <a:t>.</a:t>
            </a:r>
          </a:p>
        </p:txBody>
      </p:sp>
      <p:sp>
        <p:nvSpPr>
          <p:cNvPr id="2" name="Rectangle 1"/>
          <p:cNvSpPr/>
          <p:nvPr/>
        </p:nvSpPr>
        <p:spPr>
          <a:xfrm>
            <a:off x="795866" y="1186190"/>
            <a:ext cx="7382934" cy="646331"/>
          </a:xfrm>
          <a:prstGeom prst="rect">
            <a:avLst/>
          </a:prstGeom>
        </p:spPr>
        <p:txBody>
          <a:bodyPr wrap="square">
            <a:spAutoFit/>
          </a:bodyPr>
          <a:lstStyle/>
          <a:p>
            <a:pPr lvl="0">
              <a:buSzPct val="25000"/>
            </a:pPr>
            <a:r>
              <a:rPr lang="en-AU" sz="1800" b="1" dirty="0">
                <a:latin typeface="Helvetica Neue"/>
                <a:ea typeface="Helvetica Neue"/>
                <a:cs typeface="Helvetica Neue"/>
                <a:sym typeface="Helvetica Neue"/>
              </a:rPr>
              <a:t>Success: </a:t>
            </a:r>
            <a:r>
              <a:rPr lang="en-AU" sz="1800" dirty="0">
                <a:latin typeface="Helvetica Neue"/>
                <a:ea typeface="Helvetica Neue"/>
                <a:cs typeface="Helvetica Neue"/>
                <a:sym typeface="Helvetica Neue"/>
              </a:rPr>
              <a:t>Deliver the expected client benefits and no major problems on the other success dimensions.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1470024"/>
          </a:xfrm>
        </p:spPr>
        <p:txBody>
          <a:bodyPr/>
          <a:lstStyle/>
          <a:p>
            <a:r>
              <a:rPr lang="en-GB" smtClean="0"/>
              <a:t>Why did fixed price project perform so badly, especially regarding client benefits?</a:t>
            </a:r>
            <a:endParaRPr lang="en-GB" dirty="0"/>
          </a:p>
        </p:txBody>
      </p:sp>
      <p:sp>
        <p:nvSpPr>
          <p:cNvPr id="3" name="Subtitle 2"/>
          <p:cNvSpPr>
            <a:spLocks noGrp="1"/>
          </p:cNvSpPr>
          <p:nvPr>
            <p:ph type="subTitle" idx="1"/>
          </p:nvPr>
        </p:nvSpPr>
        <p:spPr>
          <a:xfrm>
            <a:off x="829733" y="2988732"/>
            <a:ext cx="7628467" cy="1752600"/>
          </a:xfrm>
        </p:spPr>
        <p:txBody>
          <a:bodyPr/>
          <a:lstStyle/>
          <a:p>
            <a:r>
              <a:rPr lang="en-GB" sz="2800" smtClean="0"/>
              <a:t>Winner’s curse?</a:t>
            </a:r>
          </a:p>
          <a:p>
            <a:r>
              <a:rPr lang="en-GB" sz="2800" smtClean="0"/>
              <a:t>Fixed price behavior?</a:t>
            </a:r>
          </a:p>
          <a:p>
            <a:r>
              <a:rPr lang="en-GB" sz="2800" smtClean="0"/>
              <a:t>Lower involvement by client?</a:t>
            </a:r>
          </a:p>
          <a:p>
            <a:r>
              <a:rPr lang="en-GB" sz="2800" smtClean="0"/>
              <a:t>Selection of less competent providers?</a:t>
            </a:r>
          </a:p>
          <a:p>
            <a:r>
              <a:rPr lang="en-GB" sz="2800" smtClean="0"/>
              <a:t>Fixed price more frequently selected by less competent clients?</a:t>
            </a:r>
          </a:p>
          <a:p>
            <a:r>
              <a:rPr lang="en-GB" sz="2800" smtClean="0"/>
              <a:t>Other explanations?</a:t>
            </a:r>
          </a:p>
          <a:p>
            <a:endParaRPr lang="en-GB" sz="2800" smtClean="0"/>
          </a:p>
          <a:p>
            <a:endParaRPr lang="en-GB" sz="2800" dirty="0" smtClean="0"/>
          </a:p>
        </p:txBody>
      </p:sp>
    </p:spTree>
    <p:extLst>
      <p:ext uri="{BB962C8B-B14F-4D97-AF65-F5344CB8AC3E}">
        <p14:creationId xmlns:p14="http://schemas.microsoft.com/office/powerpoint/2010/main" val="1953059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300" noProof="0" dirty="0" smtClean="0"/>
              <a:t>Fixed price contracts </a:t>
            </a:r>
            <a:r>
              <a:rPr lang="en-GB" sz="3300" noProof="0" dirty="0" smtClean="0"/>
              <a:t>are typically </a:t>
            </a:r>
            <a:r>
              <a:rPr lang="en-GB" sz="3300" noProof="0" dirty="0" smtClean="0"/>
              <a:t>connected with a stronger focus on low price when selecting providers</a:t>
            </a:r>
            <a:endParaRPr lang="en-GB" sz="3300" noProof="0"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t="7858" b="7858"/>
          <a:stretch>
            <a:fillRect/>
          </a:stretch>
        </p:blipFill>
        <p:spPr>
          <a:xfrm>
            <a:off x="283374" y="1799175"/>
            <a:ext cx="8229307" cy="4525962"/>
          </a:xfrm>
          <a:prstGeom prst="rect">
            <a:avLst/>
          </a:prstGeom>
        </p:spPr>
      </p:pic>
    </p:spTree>
    <p:extLst>
      <p:ext uri="{BB962C8B-B14F-4D97-AF65-F5344CB8AC3E}">
        <p14:creationId xmlns:p14="http://schemas.microsoft.com/office/powerpoint/2010/main" val="2205039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86267" y="1671489"/>
            <a:ext cx="8686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rgbClr val="000000"/>
                </a:solidFill>
                <a:latin typeface="Helvetica" charset="0"/>
                <a:ea typeface="ＭＳ Ｐゴシック" charset="0"/>
                <a:cs typeface="ＭＳ Ｐゴシック" charset="0"/>
              </a:defRPr>
            </a:lvl1pPr>
            <a:lvl2pPr marL="742950" indent="-285750" eaLnBrk="0" hangingPunct="0">
              <a:defRPr kumimoji="1" sz="3200">
                <a:solidFill>
                  <a:srgbClr val="000000"/>
                </a:solidFill>
                <a:latin typeface="Helvetica" charset="0"/>
                <a:ea typeface="ＭＳ Ｐゴシック" charset="0"/>
              </a:defRPr>
            </a:lvl2pPr>
            <a:lvl3pPr marL="1143000" indent="-228600" eaLnBrk="0" hangingPunct="0">
              <a:defRPr kumimoji="1" sz="3200">
                <a:solidFill>
                  <a:srgbClr val="000000"/>
                </a:solidFill>
                <a:latin typeface="Helvetica" charset="0"/>
                <a:ea typeface="ＭＳ Ｐゴシック" charset="0"/>
              </a:defRPr>
            </a:lvl3pPr>
            <a:lvl4pPr marL="1600200" indent="-228600" eaLnBrk="0" hangingPunct="0">
              <a:defRPr kumimoji="1" sz="3200">
                <a:solidFill>
                  <a:srgbClr val="000000"/>
                </a:solidFill>
                <a:latin typeface="Helvetica" charset="0"/>
                <a:ea typeface="ＭＳ Ｐゴシック" charset="0"/>
              </a:defRPr>
            </a:lvl4pPr>
            <a:lvl5pPr marL="2057400" indent="-228600" eaLnBrk="0" hangingPunct="0">
              <a:defRPr kumimoji="1" sz="3200">
                <a:solidFill>
                  <a:srgbClr val="000000"/>
                </a:solidFill>
                <a:latin typeface="Helvetica" charset="0"/>
                <a:ea typeface="ＭＳ Ｐゴシック" charset="0"/>
              </a:defRPr>
            </a:lvl5pPr>
            <a:lvl6pPr marL="25146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6pPr>
            <a:lvl7pPr marL="29718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7pPr>
            <a:lvl8pPr marL="34290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8pPr>
            <a:lvl9pPr marL="38862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9pPr>
          </a:lstStyle>
          <a:p>
            <a:pPr eaLnBrk="1" hangingPunct="1">
              <a:buFontTx/>
              <a:buNone/>
            </a:pPr>
            <a:r>
              <a:rPr lang="en-US" dirty="0">
                <a:solidFill>
                  <a:schemeClr val="tx1"/>
                </a:solidFill>
              </a:rPr>
              <a:t>Selection of provider with </a:t>
            </a:r>
            <a:r>
              <a:rPr lang="en-US" dirty="0" smtClean="0">
                <a:solidFill>
                  <a:schemeClr val="tx1"/>
                </a:solidFill>
              </a:rPr>
              <a:t>(fixed price) bid </a:t>
            </a:r>
            <a:r>
              <a:rPr lang="en-US" dirty="0">
                <a:solidFill>
                  <a:schemeClr val="tx1"/>
                </a:solidFill>
              </a:rPr>
              <a:t>less than 25% of the average </a:t>
            </a:r>
            <a:r>
              <a:rPr lang="en-US" dirty="0" smtClean="0">
                <a:solidFill>
                  <a:schemeClr val="tx1"/>
                </a:solidFill>
              </a:rPr>
              <a:t>bid </a:t>
            </a:r>
            <a:r>
              <a:rPr lang="en-US" dirty="0">
                <a:solidFill>
                  <a:schemeClr val="tx1"/>
                </a:solidFill>
              </a:rPr>
              <a:t>led </a:t>
            </a:r>
            <a:r>
              <a:rPr lang="en-US" dirty="0" smtClean="0">
                <a:solidFill>
                  <a:schemeClr val="tx1"/>
                </a:solidFill>
              </a:rPr>
              <a:t>to </a:t>
            </a:r>
            <a:r>
              <a:rPr lang="en-US" dirty="0">
                <a:solidFill>
                  <a:schemeClr val="tx1"/>
                </a:solidFill>
              </a:rPr>
              <a:t>a 9% increase in project failure </a:t>
            </a:r>
            <a:r>
              <a:rPr lang="en-US" b="1" dirty="0">
                <a:solidFill>
                  <a:schemeClr val="tx1"/>
                </a:solidFill>
              </a:rPr>
              <a:t>for the same level of provider competence</a:t>
            </a:r>
            <a:r>
              <a:rPr lang="en-US" b="1" dirty="0" smtClean="0">
                <a:solidFill>
                  <a:schemeClr val="tx1"/>
                </a:solidFill>
              </a:rPr>
              <a:t>.</a:t>
            </a:r>
          </a:p>
          <a:p>
            <a:pPr eaLnBrk="1" hangingPunct="1">
              <a:buFontTx/>
              <a:buNone/>
            </a:pPr>
            <a:endParaRPr lang="en-US" dirty="0">
              <a:solidFill>
                <a:schemeClr val="tx1"/>
              </a:solidFill>
            </a:endParaRPr>
          </a:p>
          <a:p>
            <a:pPr eaLnBrk="1" hangingPunct="1">
              <a:buFontTx/>
              <a:buNone/>
            </a:pPr>
            <a:r>
              <a:rPr lang="en-US" sz="2400" b="1" dirty="0" smtClean="0">
                <a:solidFill>
                  <a:schemeClr val="tx1"/>
                </a:solidFill>
              </a:rPr>
              <a:t>Odds ratio (failure) of High </a:t>
            </a:r>
            <a:r>
              <a:rPr lang="en-US" sz="2400" b="1" dirty="0" err="1" smtClean="0">
                <a:solidFill>
                  <a:schemeClr val="tx1"/>
                </a:solidFill>
              </a:rPr>
              <a:t>vs</a:t>
            </a:r>
            <a:r>
              <a:rPr lang="en-US" sz="2400" b="1" dirty="0" smtClean="0">
                <a:solidFill>
                  <a:schemeClr val="tx1"/>
                </a:solidFill>
              </a:rPr>
              <a:t> Low focus on price</a:t>
            </a:r>
            <a:r>
              <a:rPr lang="en-US" sz="2400" b="1" dirty="0">
                <a:solidFill>
                  <a:schemeClr val="tx1"/>
                </a:solidFill>
              </a:rPr>
              <a:t> </a:t>
            </a:r>
            <a:r>
              <a:rPr lang="en-US" sz="2400" b="1" dirty="0" smtClean="0">
                <a:solidFill>
                  <a:schemeClr val="tx1"/>
                </a:solidFill>
              </a:rPr>
              <a:t>was 0.84</a:t>
            </a:r>
          </a:p>
          <a:p>
            <a:pPr eaLnBrk="1" hangingPunct="1">
              <a:buFontTx/>
              <a:buNone/>
            </a:pPr>
            <a:r>
              <a:rPr lang="en-US" sz="2400" dirty="0" smtClean="0">
                <a:solidFill>
                  <a:schemeClr val="tx1"/>
                </a:solidFill>
              </a:rPr>
              <a:t>This means that most low price focused half of the clients had 16% higher risk of failure (after adjusting for other differences) compared to the others.</a:t>
            </a:r>
            <a:endParaRPr lang="en-US" sz="2400" dirty="0">
              <a:solidFill>
                <a:schemeClr val="tx1"/>
              </a:solidFill>
            </a:endParaRPr>
          </a:p>
        </p:txBody>
      </p:sp>
      <p:sp>
        <p:nvSpPr>
          <p:cNvPr id="71686" name="TextBox 8"/>
          <p:cNvSpPr txBox="1">
            <a:spLocks noChangeArrowheads="1"/>
          </p:cNvSpPr>
          <p:nvPr/>
        </p:nvSpPr>
        <p:spPr bwMode="auto">
          <a:xfrm>
            <a:off x="395289" y="374652"/>
            <a:ext cx="8280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rgbClr val="000000"/>
                </a:solidFill>
                <a:latin typeface="Helvetica" charset="0"/>
                <a:ea typeface="ＭＳ Ｐゴシック" charset="0"/>
                <a:cs typeface="ＭＳ Ｐゴシック" charset="0"/>
              </a:defRPr>
            </a:lvl1pPr>
            <a:lvl2pPr marL="742950" indent="-285750" eaLnBrk="0" hangingPunct="0">
              <a:defRPr kumimoji="1" sz="3200">
                <a:solidFill>
                  <a:srgbClr val="000000"/>
                </a:solidFill>
                <a:latin typeface="Helvetica" charset="0"/>
                <a:ea typeface="ＭＳ Ｐゴシック" charset="0"/>
              </a:defRPr>
            </a:lvl2pPr>
            <a:lvl3pPr marL="1143000" indent="-228600" eaLnBrk="0" hangingPunct="0">
              <a:defRPr kumimoji="1" sz="3200">
                <a:solidFill>
                  <a:srgbClr val="000000"/>
                </a:solidFill>
                <a:latin typeface="Helvetica" charset="0"/>
                <a:ea typeface="ＭＳ Ｐゴシック" charset="0"/>
              </a:defRPr>
            </a:lvl3pPr>
            <a:lvl4pPr marL="1600200" indent="-228600" eaLnBrk="0" hangingPunct="0">
              <a:defRPr kumimoji="1" sz="3200">
                <a:solidFill>
                  <a:srgbClr val="000000"/>
                </a:solidFill>
                <a:latin typeface="Helvetica" charset="0"/>
                <a:ea typeface="ＭＳ Ｐゴシック" charset="0"/>
              </a:defRPr>
            </a:lvl4pPr>
            <a:lvl5pPr marL="2057400" indent="-228600" eaLnBrk="0" hangingPunct="0">
              <a:defRPr kumimoji="1" sz="3200">
                <a:solidFill>
                  <a:srgbClr val="000000"/>
                </a:solidFill>
                <a:latin typeface="Helvetica" charset="0"/>
                <a:ea typeface="ＭＳ Ｐゴシック" charset="0"/>
              </a:defRPr>
            </a:lvl5pPr>
            <a:lvl6pPr marL="25146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6pPr>
            <a:lvl7pPr marL="29718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7pPr>
            <a:lvl8pPr marL="34290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8pPr>
            <a:lvl9pPr marL="38862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9pPr>
          </a:lstStyle>
          <a:p>
            <a:pPr algn="ctr" eaLnBrk="1" hangingPunct="1">
              <a:buFontTx/>
              <a:buNone/>
            </a:pPr>
            <a:r>
              <a:rPr lang="en-GB" b="1" dirty="0" smtClean="0">
                <a:solidFill>
                  <a:schemeClr val="tx1"/>
                </a:solidFill>
              </a:rPr>
              <a:t>Results from the outsourcing study</a:t>
            </a:r>
            <a:endParaRPr lang="en-GB" b="1" dirty="0">
              <a:solidFill>
                <a:schemeClr val="tx1"/>
              </a:solidFill>
            </a:endParaRPr>
          </a:p>
        </p:txBody>
      </p:sp>
    </p:spTree>
    <p:extLst>
      <p:ext uri="{BB962C8B-B14F-4D97-AF65-F5344CB8AC3E}">
        <p14:creationId xmlns:p14="http://schemas.microsoft.com/office/powerpoint/2010/main" val="2079749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 y="3068639"/>
            <a:ext cx="89995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111251" y="1301750"/>
            <a:ext cx="316865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rgbClr val="000000"/>
                </a:solidFill>
                <a:latin typeface="Helvetica" charset="0"/>
                <a:ea typeface="ＭＳ Ｐゴシック" charset="0"/>
                <a:cs typeface="ＭＳ Ｐゴシック" charset="0"/>
              </a:defRPr>
            </a:lvl1pPr>
            <a:lvl2pPr marL="742950" indent="-285750" eaLnBrk="0" hangingPunct="0">
              <a:defRPr kumimoji="1" sz="3200">
                <a:solidFill>
                  <a:srgbClr val="000000"/>
                </a:solidFill>
                <a:latin typeface="Helvetica" charset="0"/>
                <a:ea typeface="ＭＳ Ｐゴシック" charset="0"/>
              </a:defRPr>
            </a:lvl2pPr>
            <a:lvl3pPr marL="1143000" indent="-228600" eaLnBrk="0" hangingPunct="0">
              <a:defRPr kumimoji="1" sz="3200">
                <a:solidFill>
                  <a:srgbClr val="000000"/>
                </a:solidFill>
                <a:latin typeface="Helvetica" charset="0"/>
                <a:ea typeface="ＭＳ Ｐゴシック" charset="0"/>
              </a:defRPr>
            </a:lvl3pPr>
            <a:lvl4pPr marL="1600200" indent="-228600" eaLnBrk="0" hangingPunct="0">
              <a:defRPr kumimoji="1" sz="3200">
                <a:solidFill>
                  <a:srgbClr val="000000"/>
                </a:solidFill>
                <a:latin typeface="Helvetica" charset="0"/>
                <a:ea typeface="ＭＳ Ｐゴシック" charset="0"/>
              </a:defRPr>
            </a:lvl4pPr>
            <a:lvl5pPr marL="2057400" indent="-228600" eaLnBrk="0" hangingPunct="0">
              <a:defRPr kumimoji="1" sz="3200">
                <a:solidFill>
                  <a:srgbClr val="000000"/>
                </a:solidFill>
                <a:latin typeface="Helvetica" charset="0"/>
                <a:ea typeface="ＭＳ Ｐゴシック" charset="0"/>
              </a:defRPr>
            </a:lvl5pPr>
            <a:lvl6pPr marL="25146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6pPr>
            <a:lvl7pPr marL="29718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7pPr>
            <a:lvl8pPr marL="34290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8pPr>
            <a:lvl9pPr marL="38862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9pPr>
          </a:lstStyle>
          <a:p>
            <a:pPr eaLnBrk="1" hangingPunct="1">
              <a:buFontTx/>
              <a:buNone/>
            </a:pPr>
            <a:r>
              <a:rPr lang="en-GB" dirty="0" smtClean="0">
                <a:solidFill>
                  <a:schemeClr val="tx1"/>
                </a:solidFill>
              </a:rPr>
              <a:t>Uncertainty</a:t>
            </a:r>
            <a:endParaRPr lang="en-GB" dirty="0">
              <a:solidFill>
                <a:schemeClr val="tx1"/>
              </a:solidFill>
            </a:endParaRPr>
          </a:p>
        </p:txBody>
      </p:sp>
      <p:sp>
        <p:nvSpPr>
          <p:cNvPr id="5" name="TextBox 4"/>
          <p:cNvSpPr txBox="1">
            <a:spLocks noChangeArrowheads="1"/>
          </p:cNvSpPr>
          <p:nvPr/>
        </p:nvSpPr>
        <p:spPr bwMode="auto">
          <a:xfrm>
            <a:off x="5508626" y="620713"/>
            <a:ext cx="3167063"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rgbClr val="000000"/>
                </a:solidFill>
                <a:latin typeface="Helvetica" charset="0"/>
                <a:ea typeface="ＭＳ Ｐゴシック" charset="0"/>
                <a:cs typeface="ＭＳ Ｐゴシック" charset="0"/>
              </a:defRPr>
            </a:lvl1pPr>
            <a:lvl2pPr marL="742950" indent="-285750" eaLnBrk="0" hangingPunct="0">
              <a:defRPr kumimoji="1" sz="3200">
                <a:solidFill>
                  <a:srgbClr val="000000"/>
                </a:solidFill>
                <a:latin typeface="Helvetica" charset="0"/>
                <a:ea typeface="ＭＳ Ｐゴシック" charset="0"/>
              </a:defRPr>
            </a:lvl2pPr>
            <a:lvl3pPr marL="1143000" indent="-228600" eaLnBrk="0" hangingPunct="0">
              <a:defRPr kumimoji="1" sz="3200">
                <a:solidFill>
                  <a:srgbClr val="000000"/>
                </a:solidFill>
                <a:latin typeface="Helvetica" charset="0"/>
                <a:ea typeface="ＭＳ Ｐゴシック" charset="0"/>
              </a:defRPr>
            </a:lvl3pPr>
            <a:lvl4pPr marL="1600200" indent="-228600" eaLnBrk="0" hangingPunct="0">
              <a:defRPr kumimoji="1" sz="3200">
                <a:solidFill>
                  <a:srgbClr val="000000"/>
                </a:solidFill>
                <a:latin typeface="Helvetica" charset="0"/>
                <a:ea typeface="ＭＳ Ｐゴシック" charset="0"/>
              </a:defRPr>
            </a:lvl4pPr>
            <a:lvl5pPr marL="2057400" indent="-228600" eaLnBrk="0" hangingPunct="0">
              <a:defRPr kumimoji="1" sz="3200">
                <a:solidFill>
                  <a:srgbClr val="000000"/>
                </a:solidFill>
                <a:latin typeface="Helvetica" charset="0"/>
                <a:ea typeface="ＭＳ Ｐゴシック" charset="0"/>
              </a:defRPr>
            </a:lvl5pPr>
            <a:lvl6pPr marL="25146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6pPr>
            <a:lvl7pPr marL="29718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7pPr>
            <a:lvl8pPr marL="34290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8pPr>
            <a:lvl9pPr marL="38862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9pPr>
          </a:lstStyle>
          <a:p>
            <a:pPr eaLnBrk="1" hangingPunct="1">
              <a:buFontTx/>
              <a:buNone/>
            </a:pPr>
            <a:r>
              <a:rPr lang="en-GB" dirty="0">
                <a:solidFill>
                  <a:schemeClr val="tx1"/>
                </a:solidFill>
              </a:rPr>
              <a:t>Variance </a:t>
            </a:r>
            <a:r>
              <a:rPr lang="en-GB" dirty="0" smtClean="0">
                <a:solidFill>
                  <a:schemeClr val="tx1"/>
                </a:solidFill>
              </a:rPr>
              <a:t>shrinkage</a:t>
            </a:r>
            <a:r>
              <a:rPr lang="en-GB" sz="1800" dirty="0" smtClean="0">
                <a:solidFill>
                  <a:schemeClr val="tx1"/>
                </a:solidFill>
              </a:rPr>
              <a:t> (includes the effect of different degree of “public value” and provider skill)</a:t>
            </a:r>
            <a:endParaRPr lang="en-GB" dirty="0">
              <a:solidFill>
                <a:schemeClr val="tx1"/>
              </a:solidFill>
            </a:endParaRPr>
          </a:p>
        </p:txBody>
      </p:sp>
      <p:sp>
        <p:nvSpPr>
          <p:cNvPr id="6" name="TextBox 5"/>
          <p:cNvSpPr txBox="1">
            <a:spLocks noChangeArrowheads="1"/>
          </p:cNvSpPr>
          <p:nvPr/>
        </p:nvSpPr>
        <p:spPr bwMode="auto">
          <a:xfrm>
            <a:off x="3419476" y="4508501"/>
            <a:ext cx="316865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rgbClr val="000000"/>
                </a:solidFill>
                <a:latin typeface="Helvetica" charset="0"/>
                <a:ea typeface="ＭＳ Ｐゴシック" charset="0"/>
                <a:cs typeface="ＭＳ Ｐゴシック" charset="0"/>
              </a:defRPr>
            </a:lvl1pPr>
            <a:lvl2pPr marL="742950" indent="-285750" eaLnBrk="0" hangingPunct="0">
              <a:defRPr kumimoji="1" sz="3200">
                <a:solidFill>
                  <a:srgbClr val="000000"/>
                </a:solidFill>
                <a:latin typeface="Helvetica" charset="0"/>
                <a:ea typeface="ＭＳ Ｐゴシック" charset="0"/>
              </a:defRPr>
            </a:lvl2pPr>
            <a:lvl3pPr marL="1143000" indent="-228600" eaLnBrk="0" hangingPunct="0">
              <a:defRPr kumimoji="1" sz="3200">
                <a:solidFill>
                  <a:srgbClr val="000000"/>
                </a:solidFill>
                <a:latin typeface="Helvetica" charset="0"/>
                <a:ea typeface="ＭＳ Ｐゴシック" charset="0"/>
              </a:defRPr>
            </a:lvl3pPr>
            <a:lvl4pPr marL="1600200" indent="-228600" eaLnBrk="0" hangingPunct="0">
              <a:defRPr kumimoji="1" sz="3200">
                <a:solidFill>
                  <a:srgbClr val="000000"/>
                </a:solidFill>
                <a:latin typeface="Helvetica" charset="0"/>
                <a:ea typeface="ＭＳ Ｐゴシック" charset="0"/>
              </a:defRPr>
            </a:lvl4pPr>
            <a:lvl5pPr marL="2057400" indent="-228600" eaLnBrk="0" hangingPunct="0">
              <a:defRPr kumimoji="1" sz="3200">
                <a:solidFill>
                  <a:srgbClr val="000000"/>
                </a:solidFill>
                <a:latin typeface="Helvetica" charset="0"/>
                <a:ea typeface="ＭＳ Ｐゴシック" charset="0"/>
              </a:defRPr>
            </a:lvl5pPr>
            <a:lvl6pPr marL="25146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6pPr>
            <a:lvl7pPr marL="29718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7pPr>
            <a:lvl8pPr marL="34290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8pPr>
            <a:lvl9pPr marL="38862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9pPr>
          </a:lstStyle>
          <a:p>
            <a:pPr eaLnBrk="1" hangingPunct="1">
              <a:buFontTx/>
              <a:buNone/>
            </a:pPr>
            <a:r>
              <a:rPr lang="en-GB" dirty="0" smtClean="0">
                <a:solidFill>
                  <a:schemeClr val="tx1"/>
                </a:solidFill>
              </a:rPr>
              <a:t>Focus on low price </a:t>
            </a:r>
            <a:r>
              <a:rPr lang="en-GB" sz="1800" dirty="0" smtClean="0">
                <a:solidFill>
                  <a:schemeClr val="tx1"/>
                </a:solidFill>
              </a:rPr>
              <a:t>(includes the effect of number of bidders)</a:t>
            </a:r>
            <a:endParaRPr lang="en-GB" dirty="0">
              <a:solidFill>
                <a:schemeClr val="tx1"/>
              </a:solidFill>
            </a:endParaRPr>
          </a:p>
        </p:txBody>
      </p:sp>
      <p:cxnSp>
        <p:nvCxnSpPr>
          <p:cNvPr id="8" name="Straight Arrow Connector 7"/>
          <p:cNvCxnSpPr/>
          <p:nvPr/>
        </p:nvCxnSpPr>
        <p:spPr bwMode="auto">
          <a:xfrm>
            <a:off x="6659563" y="1628777"/>
            <a:ext cx="1008062" cy="1730375"/>
          </a:xfrm>
          <a:prstGeom prst="straightConnector1">
            <a:avLst/>
          </a:prstGeom>
          <a:solidFill>
            <a:schemeClr val="accent1"/>
          </a:solidFill>
          <a:ln w="57150" cap="flat" cmpd="sng" algn="ctr">
            <a:solidFill>
              <a:srgbClr val="800000"/>
            </a:solidFill>
            <a:prstDash val="solid"/>
            <a:miter lim="800000"/>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Straight Arrow Connector 9"/>
          <p:cNvCxnSpPr/>
          <p:nvPr/>
        </p:nvCxnSpPr>
        <p:spPr bwMode="auto">
          <a:xfrm>
            <a:off x="2933701" y="2209800"/>
            <a:ext cx="4014788" cy="1290638"/>
          </a:xfrm>
          <a:prstGeom prst="straightConnector1">
            <a:avLst/>
          </a:prstGeom>
          <a:solidFill>
            <a:schemeClr val="accent1"/>
          </a:solidFill>
          <a:ln w="57150" cap="flat" cmpd="sng" algn="ctr">
            <a:solidFill>
              <a:srgbClr val="800000"/>
            </a:solidFill>
            <a:prstDash val="solid"/>
            <a:miter lim="800000"/>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Straight Arrow Connector 11"/>
          <p:cNvCxnSpPr/>
          <p:nvPr/>
        </p:nvCxnSpPr>
        <p:spPr bwMode="auto">
          <a:xfrm flipV="1">
            <a:off x="6443663" y="3716340"/>
            <a:ext cx="2305050" cy="1152525"/>
          </a:xfrm>
          <a:prstGeom prst="straightConnector1">
            <a:avLst/>
          </a:prstGeom>
          <a:solidFill>
            <a:schemeClr val="accent1"/>
          </a:solidFill>
          <a:ln w="57150" cap="flat" cmpd="sng" algn="ctr">
            <a:solidFill>
              <a:srgbClr val="800000"/>
            </a:solidFill>
            <a:prstDash val="solid"/>
            <a:miter lim="800000"/>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72712" name="TextBox 14"/>
          <p:cNvSpPr txBox="1">
            <a:spLocks noChangeArrowheads="1"/>
          </p:cNvSpPr>
          <p:nvPr/>
        </p:nvSpPr>
        <p:spPr bwMode="auto">
          <a:xfrm>
            <a:off x="171451" y="146050"/>
            <a:ext cx="807404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rgbClr val="000000"/>
                </a:solidFill>
                <a:latin typeface="Helvetica" charset="0"/>
                <a:ea typeface="ＭＳ Ｐゴシック" charset="0"/>
                <a:cs typeface="ＭＳ Ｐゴシック" charset="0"/>
              </a:defRPr>
            </a:lvl1pPr>
            <a:lvl2pPr marL="742950" indent="-285750" eaLnBrk="0" hangingPunct="0">
              <a:defRPr kumimoji="1" sz="3200">
                <a:solidFill>
                  <a:srgbClr val="000000"/>
                </a:solidFill>
                <a:latin typeface="Helvetica" charset="0"/>
                <a:ea typeface="ＭＳ Ｐゴシック" charset="0"/>
              </a:defRPr>
            </a:lvl2pPr>
            <a:lvl3pPr marL="1143000" indent="-228600" eaLnBrk="0" hangingPunct="0">
              <a:defRPr kumimoji="1" sz="3200">
                <a:solidFill>
                  <a:srgbClr val="000000"/>
                </a:solidFill>
                <a:latin typeface="Helvetica" charset="0"/>
                <a:ea typeface="ＭＳ Ｐゴシック" charset="0"/>
              </a:defRPr>
            </a:lvl3pPr>
            <a:lvl4pPr marL="1600200" indent="-228600" eaLnBrk="0" hangingPunct="0">
              <a:defRPr kumimoji="1" sz="3200">
                <a:solidFill>
                  <a:srgbClr val="000000"/>
                </a:solidFill>
                <a:latin typeface="Helvetica" charset="0"/>
                <a:ea typeface="ＭＳ Ｐゴシック" charset="0"/>
              </a:defRPr>
            </a:lvl4pPr>
            <a:lvl5pPr marL="2057400" indent="-228600" eaLnBrk="0" hangingPunct="0">
              <a:defRPr kumimoji="1" sz="3200">
                <a:solidFill>
                  <a:srgbClr val="000000"/>
                </a:solidFill>
                <a:latin typeface="Helvetica" charset="0"/>
                <a:ea typeface="ＭＳ Ｐゴシック" charset="0"/>
              </a:defRPr>
            </a:lvl5pPr>
            <a:lvl6pPr marL="25146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6pPr>
            <a:lvl7pPr marL="29718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7pPr>
            <a:lvl8pPr marL="34290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8pPr>
            <a:lvl9pPr marL="38862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9pPr>
          </a:lstStyle>
          <a:p>
            <a:pPr eaLnBrk="1" hangingPunct="1">
              <a:buFontTx/>
              <a:buNone/>
            </a:pPr>
            <a:r>
              <a:rPr lang="en-GB" b="1" dirty="0" smtClean="0">
                <a:solidFill>
                  <a:schemeClr val="tx1"/>
                </a:solidFill>
              </a:rPr>
              <a:t>Modelling the size of the winner’s curse:</a:t>
            </a:r>
            <a:endParaRPr lang="en-GB" b="1" dirty="0">
              <a:solidFill>
                <a:schemeClr val="tx1"/>
              </a:solidFill>
            </a:endParaRPr>
          </a:p>
        </p:txBody>
      </p:sp>
      <p:sp>
        <p:nvSpPr>
          <p:cNvPr id="72713" name="TextBox 15"/>
          <p:cNvSpPr txBox="1">
            <a:spLocks noChangeArrowheads="1"/>
          </p:cNvSpPr>
          <p:nvPr/>
        </p:nvSpPr>
        <p:spPr bwMode="auto">
          <a:xfrm>
            <a:off x="323851" y="5859464"/>
            <a:ext cx="8640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rgbClr val="000000"/>
                </a:solidFill>
                <a:latin typeface="Helvetica" charset="0"/>
                <a:ea typeface="ＭＳ Ｐゴシック" charset="0"/>
                <a:cs typeface="ＭＳ Ｐゴシック" charset="0"/>
              </a:defRPr>
            </a:lvl1pPr>
            <a:lvl2pPr marL="742950" indent="-285750" eaLnBrk="0" hangingPunct="0">
              <a:defRPr kumimoji="1" sz="3200">
                <a:solidFill>
                  <a:srgbClr val="000000"/>
                </a:solidFill>
                <a:latin typeface="Helvetica" charset="0"/>
                <a:ea typeface="ＭＳ Ｐゴシック" charset="0"/>
              </a:defRPr>
            </a:lvl2pPr>
            <a:lvl3pPr marL="1143000" indent="-228600" eaLnBrk="0" hangingPunct="0">
              <a:defRPr kumimoji="1" sz="3200">
                <a:solidFill>
                  <a:srgbClr val="000000"/>
                </a:solidFill>
                <a:latin typeface="Helvetica" charset="0"/>
                <a:ea typeface="ＭＳ Ｐゴシック" charset="0"/>
              </a:defRPr>
            </a:lvl3pPr>
            <a:lvl4pPr marL="1600200" indent="-228600" eaLnBrk="0" hangingPunct="0">
              <a:defRPr kumimoji="1" sz="3200">
                <a:solidFill>
                  <a:srgbClr val="000000"/>
                </a:solidFill>
                <a:latin typeface="Helvetica" charset="0"/>
                <a:ea typeface="ＭＳ Ｐゴシック" charset="0"/>
              </a:defRPr>
            </a:lvl4pPr>
            <a:lvl5pPr marL="2057400" indent="-228600" eaLnBrk="0" hangingPunct="0">
              <a:defRPr kumimoji="1" sz="3200">
                <a:solidFill>
                  <a:srgbClr val="000000"/>
                </a:solidFill>
                <a:latin typeface="Helvetica" charset="0"/>
                <a:ea typeface="ＭＳ Ｐゴシック" charset="0"/>
              </a:defRPr>
            </a:lvl5pPr>
            <a:lvl6pPr marL="25146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6pPr>
            <a:lvl7pPr marL="29718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7pPr>
            <a:lvl8pPr marL="34290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8pPr>
            <a:lvl9pPr marL="3886200" indent="-228600" eaLnBrk="0" fontAlgn="base" hangingPunct="0">
              <a:spcBef>
                <a:spcPct val="20000"/>
              </a:spcBef>
              <a:spcAft>
                <a:spcPct val="0"/>
              </a:spcAft>
              <a:buChar char="•"/>
              <a:defRPr kumimoji="1" sz="3200">
                <a:solidFill>
                  <a:srgbClr val="000000"/>
                </a:solidFill>
                <a:latin typeface="Helvetica" charset="0"/>
                <a:ea typeface="ＭＳ Ｐゴシック" charset="0"/>
              </a:defRPr>
            </a:lvl9pPr>
          </a:lstStyle>
          <a:p>
            <a:pPr eaLnBrk="1" hangingPunct="1">
              <a:buFontTx/>
              <a:buNone/>
            </a:pPr>
            <a:r>
              <a:rPr lang="en-GB" sz="1600">
                <a:solidFill>
                  <a:schemeClr val="tx1"/>
                </a:solidFill>
              </a:rPr>
              <a:t>M. Jørgensen. The Influence of Selection Bias on Effort Overruns in Software Development Projects, Information and Software Technology 55(9):1640-1650, 2013.</a:t>
            </a:r>
          </a:p>
          <a:p>
            <a:pPr eaLnBrk="1" hangingPunct="1">
              <a:buFontTx/>
              <a:buNone/>
            </a:pPr>
            <a:endParaRPr lang="en-GB" sz="1600">
              <a:solidFill>
                <a:schemeClr val="tx1"/>
              </a:solidFill>
            </a:endParaRPr>
          </a:p>
        </p:txBody>
      </p:sp>
    </p:spTree>
    <p:extLst>
      <p:ext uri="{BB962C8B-B14F-4D97-AF65-F5344CB8AC3E}">
        <p14:creationId xmlns:p14="http://schemas.microsoft.com/office/powerpoint/2010/main" val="1252876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smtClean="0"/>
              <a:t>The in-depth, interview-based study:</a:t>
            </a:r>
            <a:br>
              <a:rPr lang="en-GB" sz="3200" smtClean="0"/>
            </a:br>
            <a:r>
              <a:rPr lang="en-GB" sz="3200" smtClean="0"/>
              <a:t>Adverse selection and fixed price behavior</a:t>
            </a:r>
            <a:endParaRPr lang="en-GB" sz="3200" dirty="0"/>
          </a:p>
        </p:txBody>
      </p:sp>
      <p:sp>
        <p:nvSpPr>
          <p:cNvPr id="3" name="Content Placeholder 2"/>
          <p:cNvSpPr>
            <a:spLocks noGrp="1"/>
          </p:cNvSpPr>
          <p:nvPr>
            <p:ph idx="1"/>
          </p:nvPr>
        </p:nvSpPr>
        <p:spPr/>
        <p:txBody>
          <a:bodyPr>
            <a:normAutofit fontScale="70000" lnSpcReduction="20000"/>
          </a:bodyPr>
          <a:lstStyle/>
          <a:p>
            <a:r>
              <a:rPr lang="en-GB" smtClean="0"/>
              <a:t> </a:t>
            </a:r>
            <a:r>
              <a:rPr lang="en-GB" b="1" smtClean="0"/>
              <a:t>Adverse selection</a:t>
            </a:r>
            <a:r>
              <a:rPr lang="en-GB" smtClean="0"/>
              <a:t>: Fixed price contracts were most common when the knowledge about provider competence was low (new system, new provider) and the evaluation of provider skill was relatively poor.</a:t>
            </a:r>
          </a:p>
          <a:p>
            <a:pPr marL="203200" indent="0">
              <a:buNone/>
            </a:pPr>
            <a:endParaRPr lang="en-GB" smtClean="0"/>
          </a:p>
          <a:p>
            <a:r>
              <a:rPr lang="en-GB" b="1" smtClean="0"/>
              <a:t> Fixed-price behaviour (especially when over-optimistic price)</a:t>
            </a:r>
            <a:r>
              <a:rPr lang="en-GB" smtClean="0"/>
              <a:t>:</a:t>
            </a:r>
          </a:p>
          <a:p>
            <a:pPr lvl="1"/>
            <a:r>
              <a:rPr lang="en-GB" smtClean="0"/>
              <a:t> Every change in the requirements required much administration and (often complex) discussion about payment</a:t>
            </a:r>
          </a:p>
          <a:p>
            <a:pPr lvl="1"/>
            <a:r>
              <a:rPr lang="en-GB" smtClean="0"/>
              <a:t> The providers (and the clients!) got less benefit-oriented and more contract/requirement specification-oriented</a:t>
            </a:r>
          </a:p>
          <a:p>
            <a:pPr lvl="1"/>
            <a:r>
              <a:rPr lang="en-GB" smtClean="0"/>
              <a:t> The providers were more likely to behave ”opportunistically” (= low quality)</a:t>
            </a:r>
          </a:p>
          <a:p>
            <a:pPr lvl="1"/>
            <a:r>
              <a:rPr lang="en-GB" smtClean="0"/>
              <a:t> Project problems, such as time and cost overruns, were more likely to escalate, abort the project and end up in court</a:t>
            </a:r>
          </a:p>
          <a:p>
            <a:pPr marL="635000" lvl="1" indent="0">
              <a:buNone/>
            </a:pPr>
            <a:endParaRPr lang="en-GB" smtClean="0"/>
          </a:p>
          <a:p>
            <a:pPr lvl="1"/>
            <a:endParaRPr lang="en-GB" dirty="0"/>
          </a:p>
        </p:txBody>
      </p:sp>
    </p:spTree>
    <p:extLst>
      <p:ext uri="{BB962C8B-B14F-4D97-AF65-F5344CB8AC3E}">
        <p14:creationId xmlns:p14="http://schemas.microsoft.com/office/powerpoint/2010/main" val="3691831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78703"/>
          </a:xfrm>
        </p:spPr>
        <p:txBody>
          <a:bodyPr/>
          <a:lstStyle/>
          <a:p>
            <a:r>
              <a:rPr lang="en-GB" dirty="0" smtClean="0"/>
              <a:t>Presentation b</a:t>
            </a:r>
            <a:r>
              <a:rPr lang="en-GB" noProof="0" dirty="0" err="1" smtClean="0"/>
              <a:t>ased</a:t>
            </a:r>
            <a:r>
              <a:rPr lang="en-GB" noProof="0" dirty="0" smtClean="0"/>
              <a:t> on:</a:t>
            </a:r>
            <a:endParaRPr lang="en-GB" noProof="0" dirty="0"/>
          </a:p>
        </p:txBody>
      </p:sp>
      <p:sp>
        <p:nvSpPr>
          <p:cNvPr id="3" name="Content Placeholder 2"/>
          <p:cNvSpPr>
            <a:spLocks noGrp="1"/>
          </p:cNvSpPr>
          <p:nvPr>
            <p:ph idx="1"/>
          </p:nvPr>
        </p:nvSpPr>
        <p:spPr>
          <a:xfrm>
            <a:off x="457200" y="1153342"/>
            <a:ext cx="8229600" cy="4812231"/>
          </a:xfrm>
        </p:spPr>
        <p:txBody>
          <a:bodyPr>
            <a:noAutofit/>
          </a:bodyPr>
          <a:lstStyle/>
          <a:p>
            <a:pPr marL="660400" indent="-457200">
              <a:buFont typeface="+mj-lt"/>
              <a:buAutoNum type="arabicPeriod"/>
            </a:pPr>
            <a:r>
              <a:rPr lang="en-GB" sz="1800" noProof="0" dirty="0" err="1" smtClean="0"/>
              <a:t>Jørgensen</a:t>
            </a:r>
            <a:r>
              <a:rPr lang="en-GB" sz="1800" noProof="0" dirty="0" smtClean="0"/>
              <a:t>, </a:t>
            </a:r>
            <a:r>
              <a:rPr lang="en-GB" sz="1800" noProof="0" dirty="0" err="1" smtClean="0"/>
              <a:t>Magne</a:t>
            </a:r>
            <a:r>
              <a:rPr lang="en-GB" sz="1800" noProof="0" dirty="0" smtClean="0"/>
              <a:t>. "A Survey on the Characteristics of Projects with Success in Delivering Client Benefits.” </a:t>
            </a:r>
            <a:r>
              <a:rPr lang="en-GB" sz="1800" dirty="0"/>
              <a:t>Information and Software Technology </a:t>
            </a:r>
            <a:r>
              <a:rPr lang="en-GB" sz="1800" dirty="0" smtClean="0"/>
              <a:t>78 (2016), </a:t>
            </a:r>
            <a:r>
              <a:rPr lang="en-GB" sz="1800" dirty="0"/>
              <a:t>83-</a:t>
            </a:r>
            <a:r>
              <a:rPr lang="en-GB" sz="1800" dirty="0" smtClean="0"/>
              <a:t>94</a:t>
            </a:r>
          </a:p>
          <a:p>
            <a:pPr marL="660400" indent="-457200">
              <a:buFont typeface="+mj-lt"/>
              <a:buAutoNum type="arabicPeriod"/>
            </a:pPr>
            <a:r>
              <a:rPr lang="en-GB" sz="1800" dirty="0" err="1" smtClean="0"/>
              <a:t>Jørgensen</a:t>
            </a:r>
            <a:r>
              <a:rPr lang="en-GB" sz="1800" noProof="0" dirty="0" smtClean="0"/>
              <a:t>, </a:t>
            </a:r>
            <a:r>
              <a:rPr lang="en-GB" sz="1800" noProof="0" dirty="0" err="1" smtClean="0"/>
              <a:t>Magne</a:t>
            </a:r>
            <a:r>
              <a:rPr lang="en-GB" sz="1800" noProof="0" dirty="0" smtClean="0"/>
              <a:t>. "Failure factors of small software projects at a global outsourcing marketplace." Journal of Systems and Software 92 (2014): 157-169.</a:t>
            </a:r>
          </a:p>
          <a:p>
            <a:pPr marL="660400" indent="-457200">
              <a:buFont typeface="+mj-lt"/>
              <a:buAutoNum type="arabicPeriod"/>
            </a:pPr>
            <a:r>
              <a:rPr lang="en-GB" sz="1800" noProof="0" dirty="0" err="1" smtClean="0"/>
              <a:t>Jørgensen</a:t>
            </a:r>
            <a:r>
              <a:rPr lang="en-GB" sz="1800" noProof="0" dirty="0" smtClean="0"/>
              <a:t>, </a:t>
            </a:r>
            <a:r>
              <a:rPr lang="en-GB" sz="1800" noProof="0" dirty="0" err="1" smtClean="0"/>
              <a:t>Magne</a:t>
            </a:r>
            <a:r>
              <a:rPr lang="en-GB" sz="1800" noProof="0" dirty="0" smtClean="0"/>
              <a:t>. "A strong focus on low price when selecting software providers increases the likelihood of failure in software outsourcing projects." Proceedings of the 17th International Conference on Evaluation and Assessment in Software Engineering. ACM, 2013.</a:t>
            </a:r>
          </a:p>
          <a:p>
            <a:pPr marL="660400" indent="-457200">
              <a:buFont typeface="+mj-lt"/>
              <a:buAutoNum type="arabicPeriod"/>
            </a:pPr>
            <a:r>
              <a:rPr lang="en-GB" sz="1800" noProof="0" dirty="0" err="1" smtClean="0"/>
              <a:t>Jørgensen</a:t>
            </a:r>
            <a:r>
              <a:rPr lang="en-GB" sz="1800" noProof="0" dirty="0" smtClean="0"/>
              <a:t>, </a:t>
            </a:r>
            <a:r>
              <a:rPr lang="en-GB" sz="1800" noProof="0" dirty="0" err="1" smtClean="0"/>
              <a:t>Magne</a:t>
            </a:r>
            <a:r>
              <a:rPr lang="en-GB" sz="1800" noProof="0" dirty="0" smtClean="0"/>
              <a:t>. "The influence of selection bias on effort overruns in software development projects." Information and Software Technology 55.9 (2013): 1640-1650.</a:t>
            </a:r>
          </a:p>
          <a:p>
            <a:pPr marL="660400" indent="-457200">
              <a:buFont typeface="+mj-lt"/>
              <a:buAutoNum type="arabicPeriod"/>
            </a:pPr>
            <a:r>
              <a:rPr lang="en-GB" sz="1800" dirty="0" err="1" smtClean="0"/>
              <a:t>Jørgensen</a:t>
            </a:r>
            <a:r>
              <a:rPr lang="en-GB" sz="1800" dirty="0"/>
              <a:t>, M., &amp; </a:t>
            </a:r>
            <a:r>
              <a:rPr lang="en-GB" sz="1800" dirty="0" err="1" smtClean="0"/>
              <a:t>Grimstad</a:t>
            </a:r>
            <a:r>
              <a:rPr lang="en-GB" sz="1800" dirty="0" smtClean="0"/>
              <a:t>, </a:t>
            </a:r>
            <a:r>
              <a:rPr lang="en-GB" sz="1800" dirty="0"/>
              <a:t>S. (2005, February). Over-Optimism in Software Development Projects:" The Winner’s Curse". In Electronics, Communications and Computers, 2005. CONIELECOMP 2005. Proceedings. 15th International Conference on (pp. 280-285). IEEE</a:t>
            </a:r>
            <a:r>
              <a:rPr lang="en-GB" sz="1800" dirty="0" smtClean="0"/>
              <a:t>.</a:t>
            </a:r>
          </a:p>
          <a:p>
            <a:pPr marL="203200" indent="0">
              <a:buNone/>
            </a:pPr>
            <a:r>
              <a:rPr lang="en-GB" sz="1800" b="1" noProof="0" dirty="0" smtClean="0"/>
              <a:t>Download </a:t>
            </a:r>
            <a:r>
              <a:rPr lang="en-GB" sz="1800" b="1" dirty="0" smtClean="0"/>
              <a:t>publications</a:t>
            </a:r>
            <a:r>
              <a:rPr lang="en-GB" sz="1800" b="1" dirty="0"/>
              <a:t>: </a:t>
            </a:r>
            <a:r>
              <a:rPr lang="en-GB" sz="1800" b="1" dirty="0" err="1" smtClean="0"/>
              <a:t>www.simula.no</a:t>
            </a:r>
            <a:r>
              <a:rPr lang="en-GB" sz="1800" b="1" dirty="0"/>
              <a:t>/people/magnej</a:t>
            </a:r>
            <a:endParaRPr lang="en-GB" sz="1800" b="1" noProof="0" dirty="0" smtClean="0"/>
          </a:p>
        </p:txBody>
      </p:sp>
    </p:spTree>
    <p:extLst>
      <p:ext uri="{BB962C8B-B14F-4D97-AF65-F5344CB8AC3E}">
        <p14:creationId xmlns:p14="http://schemas.microsoft.com/office/powerpoint/2010/main" val="33435315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130933" y="569421"/>
            <a:ext cx="8864131" cy="58956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GB" sz="3200" noProof="0" smtClean="0"/>
              <a:t>A questionnaire</a:t>
            </a:r>
            <a:r>
              <a:rPr lang="en-GB" sz="3200" smtClean="0"/>
              <a:t>-based </a:t>
            </a:r>
            <a:r>
              <a:rPr lang="en-GB" sz="3200" noProof="0" smtClean="0"/>
              <a:t>survey on projects with “target price”/risk sharing illustrated the effect of providers (risking) losing money</a:t>
            </a:r>
            <a:endParaRPr lang="en-GB" sz="3200" noProof="0" dirty="0"/>
          </a:p>
        </p:txBody>
      </p:sp>
      <p:sp>
        <p:nvSpPr>
          <p:cNvPr id="274" name="Shape 274"/>
          <p:cNvSpPr txBox="1">
            <a:spLocks noGrp="1"/>
          </p:cNvSpPr>
          <p:nvPr>
            <p:ph type="body" idx="1"/>
          </p:nvPr>
        </p:nvSpPr>
        <p:spPr>
          <a:xfrm>
            <a:off x="287867" y="1896533"/>
            <a:ext cx="8568266" cy="4372966"/>
          </a:xfrm>
          <a:prstGeom prst="rect">
            <a:avLst/>
          </a:prstGeom>
          <a:noFill/>
          <a:ln>
            <a:noFill/>
          </a:ln>
        </p:spPr>
        <p:txBody>
          <a:bodyPr lIns="91425" tIns="45700" rIns="91425" bIns="45700" anchor="t" anchorCtr="0">
            <a:noAutofit/>
          </a:bodyPr>
          <a:lstStyle/>
          <a:p>
            <a:pPr marL="342900" marR="0" lvl="0" indent="-342900" algn="l" rtl="0">
              <a:spcBef>
                <a:spcPts val="400"/>
              </a:spcBef>
              <a:spcAft>
                <a:spcPts val="0"/>
              </a:spcAft>
              <a:buClr>
                <a:schemeClr val="dk1"/>
              </a:buClr>
              <a:buSzPct val="100000"/>
              <a:buFont typeface="Arial"/>
              <a:buChar char="•"/>
            </a:pPr>
            <a:r>
              <a:rPr lang="en-GB" sz="2000" b="1" i="0" u="none" strike="noStrike" cap="none" noProof="0" smtClean="0">
                <a:solidFill>
                  <a:schemeClr val="dk1"/>
                </a:solidFill>
                <a:sym typeface="Arial"/>
              </a:rPr>
              <a:t>Hypothesis of study: </a:t>
            </a:r>
            <a:r>
              <a:rPr lang="en-GB" sz="2000" i="0" u="none" strike="noStrike" cap="none" noProof="0" smtClean="0">
                <a:solidFill>
                  <a:schemeClr val="dk1"/>
                </a:solidFill>
                <a:sym typeface="Arial"/>
              </a:rPr>
              <a:t>There is a difference in provider behavior and project </a:t>
            </a:r>
            <a:r>
              <a:rPr lang="en-GB" sz="2000" smtClean="0"/>
              <a:t>success </a:t>
            </a:r>
            <a:r>
              <a:rPr lang="en-GB" sz="2000" i="0" u="none" strike="noStrike" cap="none" noProof="0" smtClean="0">
                <a:solidFill>
                  <a:schemeClr val="dk1"/>
                </a:solidFill>
                <a:sym typeface="Arial"/>
              </a:rPr>
              <a:t>dependent on whether the risk sharing-based contract has an upper limit (typically at 30% overrun) </a:t>
            </a:r>
            <a:r>
              <a:rPr lang="en-GB" sz="2000" smtClean="0"/>
              <a:t>for risk sharing </a:t>
            </a:r>
            <a:r>
              <a:rPr lang="en-GB" sz="2000" i="0" u="none" strike="noStrike" cap="none" noProof="0" smtClean="0">
                <a:solidFill>
                  <a:schemeClr val="dk1"/>
                </a:solidFill>
                <a:sym typeface="Arial"/>
              </a:rPr>
              <a:t>or not.</a:t>
            </a:r>
            <a:endParaRPr lang="en-GB" sz="2000" b="1" i="0" u="none" strike="noStrike" cap="none" noProof="0" smtClean="0">
              <a:solidFill>
                <a:schemeClr val="dk1"/>
              </a:solidFill>
              <a:sym typeface="Arial"/>
            </a:endParaRPr>
          </a:p>
          <a:p>
            <a:pPr marL="342900" marR="0" lvl="0" indent="-342900" algn="l" rtl="0">
              <a:spcBef>
                <a:spcPts val="400"/>
              </a:spcBef>
              <a:spcAft>
                <a:spcPts val="0"/>
              </a:spcAft>
              <a:buClr>
                <a:schemeClr val="dk1"/>
              </a:buClr>
              <a:buSzPct val="100000"/>
              <a:buFont typeface="Arial"/>
              <a:buChar char="•"/>
            </a:pPr>
            <a:r>
              <a:rPr lang="en-GB" sz="2000" smtClean="0"/>
              <a:t>Responses from 60 software professionals with experience from at least one (many of them with both) variants of risk sharing</a:t>
            </a:r>
          </a:p>
          <a:p>
            <a:pPr marL="342900" marR="0" lvl="0" indent="-342900" algn="l" rtl="0">
              <a:spcBef>
                <a:spcPts val="400"/>
              </a:spcBef>
              <a:spcAft>
                <a:spcPts val="0"/>
              </a:spcAft>
              <a:buClr>
                <a:schemeClr val="dk1"/>
              </a:buClr>
              <a:buSzPct val="100000"/>
              <a:buFont typeface="Arial"/>
              <a:buChar char="•"/>
            </a:pPr>
            <a:r>
              <a:rPr lang="en-GB" sz="2000" noProof="0" smtClean="0"/>
              <a:t>Responses based on their last projects using the target price contract variants:</a:t>
            </a:r>
          </a:p>
          <a:p>
            <a:pPr marL="800100" lvl="1" indent="-342900">
              <a:spcBef>
                <a:spcPts val="400"/>
              </a:spcBef>
            </a:pPr>
            <a:r>
              <a:rPr lang="en-GB" sz="2000" noProof="0" smtClean="0"/>
              <a:t>33% of the projects </a:t>
            </a:r>
            <a:r>
              <a:rPr lang="en-GB" sz="2000" b="1" noProof="0" smtClean="0"/>
              <a:t>with</a:t>
            </a:r>
            <a:r>
              <a:rPr lang="en-GB" sz="2000" noProof="0" smtClean="0"/>
              <a:t> upper limit for risk sharing and 83% of the project </a:t>
            </a:r>
            <a:r>
              <a:rPr lang="en-GB" sz="2000" b="1" noProof="0" smtClean="0"/>
              <a:t>without</a:t>
            </a:r>
            <a:r>
              <a:rPr lang="en-GB" sz="2000" noProof="0" smtClean="0"/>
              <a:t>  upper limit for risk sharing had been successful with regards to client benefits.</a:t>
            </a:r>
          </a:p>
          <a:p>
            <a:pPr marL="800100" lvl="1" indent="-342900">
              <a:spcBef>
                <a:spcPts val="400"/>
              </a:spcBef>
            </a:pPr>
            <a:r>
              <a:rPr lang="en-GB" sz="2000" smtClean="0"/>
              <a:t>90% had experienced that target price with upper limit led to more focus on the specification and less on client benefits compared with the same contract without upper limit (91% had experienced this with fixed price compared to per hour contracts).</a:t>
            </a:r>
            <a:endParaRPr lang="en-GB" sz="2000" b="0" i="0" u="none" strike="noStrike" cap="none" noProof="0" dirty="0" smtClean="0">
              <a:solidFill>
                <a:schemeClr val="dk1"/>
              </a:solidFill>
              <a:sym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15913" y="304800"/>
            <a:ext cx="8828087" cy="892175"/>
          </a:xfrm>
        </p:spPr>
        <p:txBody>
          <a:bodyPr>
            <a:normAutofit fontScale="90000"/>
          </a:bodyPr>
          <a:lstStyle/>
          <a:p>
            <a:pPr>
              <a:defRPr/>
            </a:pPr>
            <a:r>
              <a:rPr lang="en-GB" sz="3600" noProof="0" smtClean="0">
                <a:latin typeface="Helvetica" charset="0"/>
              </a:rPr>
              <a:t>Fixed price </a:t>
            </a:r>
            <a:r>
              <a:rPr lang="en-GB" sz="3600" smtClean="0">
                <a:latin typeface="Helvetica" charset="0"/>
              </a:rPr>
              <a:t>requires more administration</a:t>
            </a:r>
            <a:r>
              <a:rPr lang="en-GB" sz="3600" noProof="0" smtClean="0">
                <a:latin typeface="Helvetica" charset="0"/>
              </a:rPr>
              <a:t/>
            </a:r>
            <a:br>
              <a:rPr lang="en-GB" sz="3600" noProof="0" smtClean="0">
                <a:latin typeface="Helvetica" charset="0"/>
              </a:rPr>
            </a:br>
            <a:r>
              <a:rPr lang="en-GB" sz="2200" noProof="0" smtClean="0">
                <a:latin typeface="Helvetica" charset="0"/>
              </a:rPr>
              <a:t>Ahonen, Jarmo J., et al. "Reported project management effort, project size, and contract type." Journal of Systems and Software 109 (2015): 205-213.</a:t>
            </a:r>
            <a:endParaRPr lang="en-GB" sz="4000" noProof="0" dirty="0">
              <a:latin typeface="Helvetica" charset="0"/>
            </a:endParaRPr>
          </a:p>
        </p:txBody>
      </p:sp>
      <p:pic>
        <p:nvPicPr>
          <p:cNvPr id="215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63261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07" name="Straight Arrow Connector 4"/>
          <p:cNvCxnSpPr>
            <a:cxnSpLocks noChangeShapeType="1"/>
          </p:cNvCxnSpPr>
          <p:nvPr/>
        </p:nvCxnSpPr>
        <p:spPr bwMode="auto">
          <a:xfrm flipH="1">
            <a:off x="6516688" y="3429000"/>
            <a:ext cx="719137" cy="214313"/>
          </a:xfrm>
          <a:prstGeom prst="straightConnector1">
            <a:avLst/>
          </a:prstGeom>
          <a:noFill/>
          <a:ln w="5715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21508" name="Straight Arrow Connector 6"/>
          <p:cNvCxnSpPr>
            <a:cxnSpLocks noChangeShapeType="1"/>
          </p:cNvCxnSpPr>
          <p:nvPr/>
        </p:nvCxnSpPr>
        <p:spPr bwMode="auto">
          <a:xfrm flipH="1">
            <a:off x="6516688" y="4076700"/>
            <a:ext cx="719137" cy="217488"/>
          </a:xfrm>
          <a:prstGeom prst="straightConnector1">
            <a:avLst/>
          </a:prstGeom>
          <a:noFill/>
          <a:ln w="5715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21509" name="TextBox 7"/>
          <p:cNvSpPr txBox="1">
            <a:spLocks noChangeArrowheads="1"/>
          </p:cNvSpPr>
          <p:nvPr/>
        </p:nvSpPr>
        <p:spPr bwMode="auto">
          <a:xfrm>
            <a:off x="7315200" y="3141663"/>
            <a:ext cx="1230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rgbClr val="000000"/>
                </a:solidFill>
                <a:latin typeface="Helvetica" charset="0"/>
                <a:ea typeface="ＭＳ Ｐゴシック" charset="0"/>
                <a:cs typeface="ＭＳ Ｐゴシック" charset="0"/>
              </a:defRPr>
            </a:lvl1pPr>
            <a:lvl2pPr marL="742950" indent="-285750">
              <a:defRPr kumimoji="1" sz="3200">
                <a:solidFill>
                  <a:srgbClr val="000000"/>
                </a:solidFill>
                <a:latin typeface="Helvetica" charset="0"/>
                <a:ea typeface="ＭＳ Ｐゴシック" charset="0"/>
              </a:defRPr>
            </a:lvl2pPr>
            <a:lvl3pPr marL="1143000" indent="-228600">
              <a:defRPr kumimoji="1" sz="3200">
                <a:solidFill>
                  <a:srgbClr val="000000"/>
                </a:solidFill>
                <a:latin typeface="Helvetica" charset="0"/>
                <a:ea typeface="ＭＳ Ｐゴシック" charset="0"/>
              </a:defRPr>
            </a:lvl3pPr>
            <a:lvl4pPr marL="1600200" indent="-228600">
              <a:defRPr kumimoji="1" sz="3200">
                <a:solidFill>
                  <a:srgbClr val="000000"/>
                </a:solidFill>
                <a:latin typeface="Helvetica" charset="0"/>
                <a:ea typeface="ＭＳ Ｐゴシック" charset="0"/>
              </a:defRPr>
            </a:lvl4pPr>
            <a:lvl5pPr marL="2057400" indent="-228600">
              <a:defRPr kumimoji="1" sz="3200">
                <a:solidFill>
                  <a:srgbClr val="000000"/>
                </a:solidFill>
                <a:latin typeface="Helvetica" charset="0"/>
                <a:ea typeface="ＭＳ Ｐゴシック" charset="0"/>
              </a:defRPr>
            </a:lvl5pPr>
            <a:lvl6pPr marL="2514600" indent="-228600" eaLnBrk="0" fontAlgn="base" hangingPunct="0">
              <a:spcBef>
                <a:spcPct val="0"/>
              </a:spcBef>
              <a:spcAft>
                <a:spcPct val="0"/>
              </a:spcAft>
              <a:defRPr kumimoji="1" sz="3200">
                <a:solidFill>
                  <a:srgbClr val="000000"/>
                </a:solidFill>
                <a:latin typeface="Helvetica" charset="0"/>
                <a:ea typeface="ＭＳ Ｐゴシック" charset="0"/>
              </a:defRPr>
            </a:lvl6pPr>
            <a:lvl7pPr marL="2971800" indent="-228600" eaLnBrk="0" fontAlgn="base" hangingPunct="0">
              <a:spcBef>
                <a:spcPct val="0"/>
              </a:spcBef>
              <a:spcAft>
                <a:spcPct val="0"/>
              </a:spcAft>
              <a:defRPr kumimoji="1" sz="3200">
                <a:solidFill>
                  <a:srgbClr val="000000"/>
                </a:solidFill>
                <a:latin typeface="Helvetica" charset="0"/>
                <a:ea typeface="ＭＳ Ｐゴシック" charset="0"/>
              </a:defRPr>
            </a:lvl7pPr>
            <a:lvl8pPr marL="3429000" indent="-228600" eaLnBrk="0" fontAlgn="base" hangingPunct="0">
              <a:spcBef>
                <a:spcPct val="0"/>
              </a:spcBef>
              <a:spcAft>
                <a:spcPct val="0"/>
              </a:spcAft>
              <a:defRPr kumimoji="1" sz="3200">
                <a:solidFill>
                  <a:srgbClr val="000000"/>
                </a:solidFill>
                <a:latin typeface="Helvetica" charset="0"/>
                <a:ea typeface="ＭＳ Ｐゴシック" charset="0"/>
              </a:defRPr>
            </a:lvl8pPr>
            <a:lvl9pPr marL="3886200" indent="-228600" eaLnBrk="0" fontAlgn="base" hangingPunct="0">
              <a:spcBef>
                <a:spcPct val="0"/>
              </a:spcBef>
              <a:spcAft>
                <a:spcPct val="0"/>
              </a:spcAft>
              <a:defRPr kumimoji="1" sz="3200">
                <a:solidFill>
                  <a:srgbClr val="000000"/>
                </a:solidFill>
                <a:latin typeface="Helvetica" charset="0"/>
                <a:ea typeface="ＭＳ Ｐゴシック" charset="0"/>
              </a:defRPr>
            </a:lvl9pPr>
          </a:lstStyle>
          <a:p>
            <a:pPr eaLnBrk="1" hangingPunct="1">
              <a:spcBef>
                <a:spcPct val="20000"/>
              </a:spcBef>
            </a:pPr>
            <a:r>
              <a:rPr lang="nb-NO" sz="1800">
                <a:solidFill>
                  <a:schemeClr val="tx1"/>
                </a:solidFill>
                <a:latin typeface="Times New Roman" charset="0"/>
              </a:rPr>
              <a:t>Fixed price</a:t>
            </a:r>
          </a:p>
        </p:txBody>
      </p:sp>
      <p:sp>
        <p:nvSpPr>
          <p:cNvPr id="21510" name="TextBox 8"/>
          <p:cNvSpPr txBox="1">
            <a:spLocks noChangeArrowheads="1"/>
          </p:cNvSpPr>
          <p:nvPr/>
        </p:nvSpPr>
        <p:spPr bwMode="auto">
          <a:xfrm>
            <a:off x="7381875" y="3862388"/>
            <a:ext cx="973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rgbClr val="000000"/>
                </a:solidFill>
                <a:latin typeface="Helvetica" charset="0"/>
                <a:ea typeface="ＭＳ Ｐゴシック" charset="0"/>
                <a:cs typeface="ＭＳ Ｐゴシック" charset="0"/>
              </a:defRPr>
            </a:lvl1pPr>
            <a:lvl2pPr marL="742950" indent="-285750">
              <a:defRPr kumimoji="1" sz="3200">
                <a:solidFill>
                  <a:srgbClr val="000000"/>
                </a:solidFill>
                <a:latin typeface="Helvetica" charset="0"/>
                <a:ea typeface="ＭＳ Ｐゴシック" charset="0"/>
              </a:defRPr>
            </a:lvl2pPr>
            <a:lvl3pPr marL="1143000" indent="-228600">
              <a:defRPr kumimoji="1" sz="3200">
                <a:solidFill>
                  <a:srgbClr val="000000"/>
                </a:solidFill>
                <a:latin typeface="Helvetica" charset="0"/>
                <a:ea typeface="ＭＳ Ｐゴシック" charset="0"/>
              </a:defRPr>
            </a:lvl3pPr>
            <a:lvl4pPr marL="1600200" indent="-228600">
              <a:defRPr kumimoji="1" sz="3200">
                <a:solidFill>
                  <a:srgbClr val="000000"/>
                </a:solidFill>
                <a:latin typeface="Helvetica" charset="0"/>
                <a:ea typeface="ＭＳ Ｐゴシック" charset="0"/>
              </a:defRPr>
            </a:lvl4pPr>
            <a:lvl5pPr marL="2057400" indent="-228600">
              <a:defRPr kumimoji="1" sz="3200">
                <a:solidFill>
                  <a:srgbClr val="000000"/>
                </a:solidFill>
                <a:latin typeface="Helvetica" charset="0"/>
                <a:ea typeface="ＭＳ Ｐゴシック" charset="0"/>
              </a:defRPr>
            </a:lvl5pPr>
            <a:lvl6pPr marL="2514600" indent="-228600" eaLnBrk="0" fontAlgn="base" hangingPunct="0">
              <a:spcBef>
                <a:spcPct val="0"/>
              </a:spcBef>
              <a:spcAft>
                <a:spcPct val="0"/>
              </a:spcAft>
              <a:defRPr kumimoji="1" sz="3200">
                <a:solidFill>
                  <a:srgbClr val="000000"/>
                </a:solidFill>
                <a:latin typeface="Helvetica" charset="0"/>
                <a:ea typeface="ＭＳ Ｐゴシック" charset="0"/>
              </a:defRPr>
            </a:lvl6pPr>
            <a:lvl7pPr marL="2971800" indent="-228600" eaLnBrk="0" fontAlgn="base" hangingPunct="0">
              <a:spcBef>
                <a:spcPct val="0"/>
              </a:spcBef>
              <a:spcAft>
                <a:spcPct val="0"/>
              </a:spcAft>
              <a:defRPr kumimoji="1" sz="3200">
                <a:solidFill>
                  <a:srgbClr val="000000"/>
                </a:solidFill>
                <a:latin typeface="Helvetica" charset="0"/>
                <a:ea typeface="ＭＳ Ｐゴシック" charset="0"/>
              </a:defRPr>
            </a:lvl7pPr>
            <a:lvl8pPr marL="3429000" indent="-228600" eaLnBrk="0" fontAlgn="base" hangingPunct="0">
              <a:spcBef>
                <a:spcPct val="0"/>
              </a:spcBef>
              <a:spcAft>
                <a:spcPct val="0"/>
              </a:spcAft>
              <a:defRPr kumimoji="1" sz="3200">
                <a:solidFill>
                  <a:srgbClr val="000000"/>
                </a:solidFill>
                <a:latin typeface="Helvetica" charset="0"/>
                <a:ea typeface="ＭＳ Ｐゴシック" charset="0"/>
              </a:defRPr>
            </a:lvl8pPr>
            <a:lvl9pPr marL="3886200" indent="-228600" eaLnBrk="0" fontAlgn="base" hangingPunct="0">
              <a:spcBef>
                <a:spcPct val="0"/>
              </a:spcBef>
              <a:spcAft>
                <a:spcPct val="0"/>
              </a:spcAft>
              <a:defRPr kumimoji="1" sz="3200">
                <a:solidFill>
                  <a:srgbClr val="000000"/>
                </a:solidFill>
                <a:latin typeface="Helvetica" charset="0"/>
                <a:ea typeface="ＭＳ Ｐゴシック" charset="0"/>
              </a:defRPr>
            </a:lvl9pPr>
          </a:lstStyle>
          <a:p>
            <a:pPr eaLnBrk="1" hangingPunct="1">
              <a:spcBef>
                <a:spcPct val="20000"/>
              </a:spcBef>
            </a:pPr>
            <a:r>
              <a:rPr lang="nb-NO" sz="1800">
                <a:solidFill>
                  <a:schemeClr val="tx1"/>
                </a:solidFill>
                <a:latin typeface="Times New Roman" charset="0"/>
              </a:rPr>
              <a:t>Per hour</a:t>
            </a:r>
          </a:p>
        </p:txBody>
      </p:sp>
    </p:spTree>
    <p:extLst>
      <p:ext uri="{BB962C8B-B14F-4D97-AF65-F5344CB8AC3E}">
        <p14:creationId xmlns:p14="http://schemas.microsoft.com/office/powerpoint/2010/main" val="24441398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84698" y="629710"/>
            <a:ext cx="8642678" cy="531813"/>
          </a:xfrm>
        </p:spPr>
        <p:txBody>
          <a:bodyPr>
            <a:noAutofit/>
          </a:bodyPr>
          <a:lstStyle/>
          <a:p>
            <a:r>
              <a:rPr lang="en-GB" sz="3200" dirty="0" smtClean="0">
                <a:latin typeface="Helvetica" charset="0"/>
              </a:rPr>
              <a:t>And fixed-price contracts do not even ensure a fixed price</a:t>
            </a:r>
            <a:endParaRPr lang="en-GB" sz="3200" noProof="0" dirty="0">
              <a:latin typeface="Helvetica" charset="0"/>
            </a:endParaRPr>
          </a:p>
        </p:txBody>
      </p:sp>
      <p:pic>
        <p:nvPicPr>
          <p:cNvPr id="4608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2211" b="2211"/>
          <a:stretch>
            <a:fillRect/>
          </a:stretch>
        </p:blipFill>
        <p:spPr>
          <a:xfrm>
            <a:off x="183233" y="2276477"/>
            <a:ext cx="5186193" cy="3192463"/>
          </a:xfrm>
        </p:spPr>
      </p:pic>
      <p:sp>
        <p:nvSpPr>
          <p:cNvPr id="46083" name="TextBox 4"/>
          <p:cNvSpPr txBox="1">
            <a:spLocks noChangeArrowheads="1"/>
          </p:cNvSpPr>
          <p:nvPr/>
        </p:nvSpPr>
        <p:spPr bwMode="auto">
          <a:xfrm>
            <a:off x="5568782" y="2278586"/>
            <a:ext cx="325859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sz="1800" dirty="0" err="1" smtClean="0"/>
              <a:t>Abhijit</a:t>
            </a:r>
            <a:r>
              <a:rPr lang="en-AU" sz="1800" dirty="0" smtClean="0"/>
              <a:t> V. Banerjee and Esther </a:t>
            </a:r>
            <a:r>
              <a:rPr lang="en-AU" sz="1800" dirty="0" err="1" smtClean="0"/>
              <a:t>Duflo</a:t>
            </a:r>
            <a:endParaRPr lang="en-AU" sz="1800" dirty="0" smtClean="0"/>
          </a:p>
          <a:p>
            <a:r>
              <a:rPr lang="en-AU" sz="1800" dirty="0" smtClean="0"/>
              <a:t>Reputation Effects and the Limits of Contracting: A Study of the Indian Software Industry</a:t>
            </a:r>
          </a:p>
          <a:p>
            <a:r>
              <a:rPr lang="en-AU" sz="1800" dirty="0" smtClean="0"/>
              <a:t>The Quarterly Journal of Economics (2000) 115 (3): 989-1017</a:t>
            </a:r>
          </a:p>
          <a:p>
            <a:endParaRPr lang="en-AU" sz="1800" dirty="0" smtClean="0"/>
          </a:p>
          <a:p>
            <a:r>
              <a:rPr lang="en-AU" sz="1800" dirty="0" smtClean="0"/>
              <a:t>The study also document that the cost overruns are about twice as large in fixed price projects, even after adjusting for difference in size and type.</a:t>
            </a:r>
            <a:endParaRPr lang="en-AU" sz="1800" dirty="0"/>
          </a:p>
        </p:txBody>
      </p:sp>
    </p:spTree>
    <p:extLst>
      <p:ext uri="{BB962C8B-B14F-4D97-AF65-F5344CB8AC3E}">
        <p14:creationId xmlns:p14="http://schemas.microsoft.com/office/powerpoint/2010/main" val="31685433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ctrTitle"/>
          </p:nvPr>
        </p:nvSpPr>
        <p:spPr>
          <a:prstGeom prst="rect">
            <a:avLst/>
          </a:prstGeom>
        </p:spPr>
        <p:txBody>
          <a:bodyPr lIns="91425" tIns="91425" rIns="91425" bIns="91425" anchor="t" anchorCtr="0">
            <a:noAutofit/>
          </a:bodyPr>
          <a:lstStyle/>
          <a:p>
            <a:pPr lvl="0">
              <a:spcBef>
                <a:spcPts val="0"/>
              </a:spcBef>
              <a:buNone/>
            </a:pPr>
            <a:r>
              <a:rPr lang="en-GB" smtClean="0"/>
              <a:t>The contract type is a central part of the “success patterns” of IT-projects</a:t>
            </a:r>
            <a:endParaRPr lang="en-GB" noProof="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57200" y="274637"/>
            <a:ext cx="8229600" cy="77523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GB" sz="4000" noProof="0" smtClean="0"/>
              <a:t>The successful </a:t>
            </a:r>
            <a:r>
              <a:rPr lang="en-GB" sz="4000" smtClean="0"/>
              <a:t>hourly paid </a:t>
            </a:r>
            <a:r>
              <a:rPr lang="en-GB" sz="4000" noProof="0" smtClean="0"/>
              <a:t>project</a:t>
            </a:r>
            <a:endParaRPr lang="en-GB" sz="4000" noProof="0" dirty="0"/>
          </a:p>
        </p:txBody>
      </p:sp>
      <p:sp>
        <p:nvSpPr>
          <p:cNvPr id="474" name="Shape 474"/>
          <p:cNvSpPr txBox="1">
            <a:spLocks noGrp="1"/>
          </p:cNvSpPr>
          <p:nvPr>
            <p:ph type="body" idx="1"/>
          </p:nvPr>
        </p:nvSpPr>
        <p:spPr>
          <a:xfrm>
            <a:off x="254001" y="1244600"/>
            <a:ext cx="8720666" cy="4924500"/>
          </a:xfrm>
          <a:prstGeom prst="rect">
            <a:avLst/>
          </a:prstGeom>
          <a:noFill/>
          <a:ln>
            <a:noFill/>
          </a:ln>
        </p:spPr>
        <p:txBody>
          <a:bodyPr lIns="91425" tIns="45700" rIns="91425" bIns="45700" anchor="t" anchorCtr="0">
            <a:noAutofit/>
          </a:bodyPr>
          <a:lstStyle/>
          <a:p>
            <a:pPr marL="101600" marR="0" lvl="0" indent="0" algn="l" rtl="0">
              <a:spcBef>
                <a:spcPts val="0"/>
              </a:spcBef>
              <a:spcAft>
                <a:spcPts val="0"/>
              </a:spcAft>
              <a:buClr>
                <a:schemeClr val="dk1"/>
              </a:buClr>
              <a:buSzPct val="100000"/>
              <a:buNone/>
            </a:pPr>
            <a:r>
              <a:rPr lang="en-GB" sz="2000" smtClean="0"/>
              <a:t>The choice of contracts based on payment per hour (or “agile”) typically goes together with (correlate with or cause) more success and:</a:t>
            </a:r>
          </a:p>
          <a:p>
            <a:pPr marL="444500" indent="-342900">
              <a:spcBef>
                <a:spcPts val="0"/>
              </a:spcBef>
            </a:pPr>
            <a:r>
              <a:rPr lang="en-GB" sz="2000" noProof="0" smtClean="0"/>
              <a:t>Selection of providers based on evaluation of their competence and not so much on low price </a:t>
            </a:r>
          </a:p>
          <a:p>
            <a:pPr marL="444500" indent="-342900">
              <a:spcBef>
                <a:spcPts val="0"/>
              </a:spcBef>
            </a:pPr>
            <a:r>
              <a:rPr lang="en-GB" sz="2000" smtClean="0"/>
              <a:t>Competent and involved clients who has a strong hand on selecting and managing provider resources (as opposed to “give” the project to a provider and let them decide who is going to work on the project)</a:t>
            </a:r>
          </a:p>
          <a:p>
            <a:pPr marL="444500" indent="-342900">
              <a:spcBef>
                <a:spcPts val="0"/>
              </a:spcBef>
            </a:pPr>
            <a:r>
              <a:rPr lang="en-GB" sz="2000" noProof="0" smtClean="0"/>
              <a:t>Flexible scope</a:t>
            </a:r>
          </a:p>
          <a:p>
            <a:pPr marL="444500" indent="-342900">
              <a:spcBef>
                <a:spcPts val="0"/>
              </a:spcBef>
            </a:pPr>
            <a:r>
              <a:rPr lang="en-GB" sz="2000" noProof="0" smtClean="0"/>
              <a:t>Good benefit management processes (in particular benefit management during the project execution)</a:t>
            </a:r>
          </a:p>
          <a:p>
            <a:pPr marL="457200" marR="0" lvl="0" indent="-355600" algn="l" rtl="0">
              <a:lnSpc>
                <a:spcPct val="100000"/>
              </a:lnSpc>
              <a:spcBef>
                <a:spcPts val="0"/>
              </a:spcBef>
              <a:spcAft>
                <a:spcPts val="0"/>
              </a:spcAft>
              <a:buClr>
                <a:schemeClr val="dk1"/>
              </a:buClr>
              <a:buSzPct val="100000"/>
              <a:buFont typeface="Arial"/>
            </a:pPr>
            <a:r>
              <a:rPr lang="en-GB" sz="2000" noProof="0" smtClean="0"/>
              <a:t>Agile development with frequent deliveries (to production or at least evaluated by real users)</a:t>
            </a:r>
          </a:p>
          <a:p>
            <a:pPr marL="457200" marR="0" lvl="0" indent="-355600" algn="l" rtl="0">
              <a:lnSpc>
                <a:spcPct val="100000"/>
              </a:lnSpc>
              <a:spcBef>
                <a:spcPts val="0"/>
              </a:spcBef>
              <a:spcAft>
                <a:spcPts val="0"/>
              </a:spcAft>
              <a:buClr>
                <a:schemeClr val="dk1"/>
              </a:buClr>
              <a:buSzPct val="100000"/>
              <a:buFont typeface="Arial"/>
            </a:pPr>
            <a:r>
              <a:rPr lang="en-GB" sz="2000" smtClean="0"/>
              <a:t>Early involvement of stakeholders and users</a:t>
            </a:r>
            <a:endParaRPr lang="en-GB" sz="2000" noProof="0" smtClean="0"/>
          </a:p>
          <a:p>
            <a:pPr marL="101600" marR="0" lvl="0" indent="0" algn="l" rtl="0">
              <a:lnSpc>
                <a:spcPct val="100000"/>
              </a:lnSpc>
              <a:spcBef>
                <a:spcPts val="0"/>
              </a:spcBef>
              <a:spcAft>
                <a:spcPts val="0"/>
              </a:spcAft>
              <a:buClr>
                <a:schemeClr val="dk1"/>
              </a:buClr>
              <a:buSzPct val="100000"/>
              <a:buNone/>
            </a:pPr>
            <a:endParaRPr lang="en-GB" sz="2000" smtClean="0"/>
          </a:p>
          <a:p>
            <a:pPr marL="101600" marR="0" lvl="0" indent="0" algn="l" rtl="0">
              <a:lnSpc>
                <a:spcPct val="100000"/>
              </a:lnSpc>
              <a:spcBef>
                <a:spcPts val="0"/>
              </a:spcBef>
              <a:spcAft>
                <a:spcPts val="0"/>
              </a:spcAft>
              <a:buClr>
                <a:schemeClr val="dk1"/>
              </a:buClr>
              <a:buSzPct val="100000"/>
              <a:buNone/>
            </a:pPr>
            <a:r>
              <a:rPr lang="en-GB" sz="2000" smtClean="0"/>
              <a:t>The use of fixed price contracts is </a:t>
            </a:r>
            <a:r>
              <a:rPr lang="en-GB" sz="2000" b="1" smtClean="0"/>
              <a:t>not</a:t>
            </a:r>
            <a:r>
              <a:rPr lang="en-GB" sz="2000" smtClean="0"/>
              <a:t> in direct opposition to any of these factors. In practice, however, there are several fixed price elements that works against it.</a:t>
            </a:r>
            <a:endParaRPr lang="en-GB" sz="2000" noProof="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364"/>
            <a:ext cx="8229600" cy="858753"/>
          </a:xfrm>
        </p:spPr>
        <p:txBody>
          <a:bodyPr/>
          <a:lstStyle/>
          <a:p>
            <a:r>
              <a:rPr lang="en-GB" sz="3200" smtClean="0"/>
              <a:t>Fixed price contracts may create problems because they</a:t>
            </a:r>
            <a:endParaRPr lang="en-GB" sz="3200" dirty="0"/>
          </a:p>
        </p:txBody>
      </p:sp>
      <p:sp>
        <p:nvSpPr>
          <p:cNvPr id="3" name="Text Placeholder 2"/>
          <p:cNvSpPr>
            <a:spLocks noGrp="1"/>
          </p:cNvSpPr>
          <p:nvPr>
            <p:ph type="body" idx="1"/>
          </p:nvPr>
        </p:nvSpPr>
        <p:spPr>
          <a:xfrm>
            <a:off x="457200" y="1299104"/>
            <a:ext cx="8291512" cy="4924424"/>
          </a:xfrm>
        </p:spPr>
        <p:txBody>
          <a:bodyPr/>
          <a:lstStyle/>
          <a:p>
            <a:r>
              <a:rPr lang="en-GB" sz="2000" smtClean="0"/>
              <a:t> Makes the price more natural as a selection criterion, on the cost of emphasis of provider competence, e.g., when you need a good argumentation not to select among those with lowest price.</a:t>
            </a:r>
          </a:p>
          <a:p>
            <a:r>
              <a:rPr lang="en-GB" sz="2000" smtClean="0"/>
              <a:t> Gives less mature (less competent) clients a feeling of lower financial risk based on the false belief that ”fixed price = risk is on the provider” and ”per hour = risk is on </a:t>
            </a:r>
            <a:r>
              <a:rPr lang="en-GB" sz="2000" smtClean="0"/>
              <a:t>the client</a:t>
            </a:r>
            <a:r>
              <a:rPr lang="en-GB" sz="2000" smtClean="0"/>
              <a:t>”.</a:t>
            </a:r>
          </a:p>
          <a:p>
            <a:r>
              <a:rPr lang="en-GB" sz="2000" smtClean="0"/>
              <a:t> Makes flexible scope and benefit management during the project execution more difficult.</a:t>
            </a:r>
          </a:p>
          <a:p>
            <a:pPr lvl="1"/>
            <a:r>
              <a:rPr lang="en-GB" sz="2000" smtClean="0"/>
              <a:t>“Scope creep” (fixed price) vs “Embrace change” (per hour payment).</a:t>
            </a:r>
          </a:p>
          <a:p>
            <a:r>
              <a:rPr lang="en-GB" sz="2000" smtClean="0"/>
              <a:t> Makes it more natural to think about the project delivery as one big chunk, and not incrementally delivery of client benefits (including benefits not even known in the planning phase).</a:t>
            </a:r>
            <a:endParaRPr lang="en-GB" sz="2000" dirty="0" smtClean="0"/>
          </a:p>
        </p:txBody>
      </p:sp>
    </p:spTree>
    <p:extLst>
      <p:ext uri="{BB962C8B-B14F-4D97-AF65-F5344CB8AC3E}">
        <p14:creationId xmlns:p14="http://schemas.microsoft.com/office/powerpoint/2010/main" val="3312886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No place for fixed price contracts?</a:t>
            </a:r>
            <a:endParaRPr lang="en-GB" dirty="0"/>
          </a:p>
        </p:txBody>
      </p:sp>
      <p:sp>
        <p:nvSpPr>
          <p:cNvPr id="3" name="Text Placeholder 2"/>
          <p:cNvSpPr>
            <a:spLocks noGrp="1"/>
          </p:cNvSpPr>
          <p:nvPr>
            <p:ph type="body" idx="1"/>
          </p:nvPr>
        </p:nvSpPr>
        <p:spPr/>
        <p:txBody>
          <a:bodyPr/>
          <a:lstStyle/>
          <a:p>
            <a:r>
              <a:rPr lang="en-GB" sz="2800" dirty="0" smtClean="0"/>
              <a:t> Seems to work fine (few examples) as part of agile contracts, where the price is fixed for small, well understood deliveries completed in sequence. </a:t>
            </a:r>
          </a:p>
          <a:p>
            <a:r>
              <a:rPr lang="en-GB" sz="2800" dirty="0" smtClean="0"/>
              <a:t> Mixed contracts, where the main part is paid per hour and only the low uncertainty parts have fixed price.</a:t>
            </a:r>
          </a:p>
          <a:p>
            <a:r>
              <a:rPr lang="en-GB" sz="2800" dirty="0" smtClean="0"/>
              <a:t> NB: My results are about IT-development, </a:t>
            </a:r>
            <a:r>
              <a:rPr lang="en-GB" sz="2800" b="1" dirty="0" smtClean="0"/>
              <a:t>not</a:t>
            </a:r>
            <a:r>
              <a:rPr lang="en-GB" sz="2800" dirty="0" smtClean="0"/>
              <a:t> about IT support, IT infrastructure, etc. </a:t>
            </a:r>
            <a:endParaRPr lang="en-GB" sz="2800" dirty="0"/>
          </a:p>
        </p:txBody>
      </p:sp>
    </p:spTree>
    <p:extLst>
      <p:ext uri="{BB962C8B-B14F-4D97-AF65-F5344CB8AC3E}">
        <p14:creationId xmlns:p14="http://schemas.microsoft.com/office/powerpoint/2010/main" val="1963189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The datasets</a:t>
            </a:r>
            <a:endParaRPr lang="en-GB" noProof="0" dirty="0"/>
          </a:p>
        </p:txBody>
      </p:sp>
      <p:sp>
        <p:nvSpPr>
          <p:cNvPr id="3" name="Text Placeholder 2"/>
          <p:cNvSpPr>
            <a:spLocks noGrp="1"/>
          </p:cNvSpPr>
          <p:nvPr>
            <p:ph type="body" idx="1"/>
          </p:nvPr>
        </p:nvSpPr>
        <p:spPr/>
        <p:txBody>
          <a:bodyPr/>
          <a:lstStyle/>
          <a:p>
            <a:r>
              <a:rPr lang="en-GB" sz="2400" b="1" noProof="0" smtClean="0"/>
              <a:t> Three questionnaire-based surveys about IT-projects and contracts</a:t>
            </a:r>
          </a:p>
          <a:p>
            <a:pPr lvl="1"/>
            <a:r>
              <a:rPr lang="en-GB" sz="2000" smtClean="0"/>
              <a:t> Number of responses between 60 and 150 per survey.</a:t>
            </a:r>
            <a:endParaRPr lang="en-GB" sz="2400" noProof="0" smtClean="0"/>
          </a:p>
          <a:p>
            <a:endParaRPr lang="en-GB" sz="2400" b="1" noProof="0" smtClean="0"/>
          </a:p>
          <a:p>
            <a:r>
              <a:rPr lang="en-GB" sz="2400" b="1" noProof="0" smtClean="0"/>
              <a:t> Interview-based, in-depth study of 35 IT-projects of 11 public organizations</a:t>
            </a:r>
          </a:p>
          <a:p>
            <a:endParaRPr lang="en-GB" sz="2400" noProof="0" smtClean="0"/>
          </a:p>
          <a:p>
            <a:r>
              <a:rPr lang="en-GB" sz="2400" b="1" noProof="0" smtClean="0"/>
              <a:t>Analysis of more than 400.000 small IT-projects (from an internet outsourcing/offshoring marketplace)</a:t>
            </a:r>
            <a:endParaRPr lang="en-GB" sz="2400" b="1" noProof="0" dirty="0"/>
          </a:p>
        </p:txBody>
      </p:sp>
    </p:spTree>
    <p:extLst>
      <p:ext uri="{BB962C8B-B14F-4D97-AF65-F5344CB8AC3E}">
        <p14:creationId xmlns:p14="http://schemas.microsoft.com/office/powerpoint/2010/main" val="3126909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A short survey (5 min)</a:t>
            </a:r>
            <a:endParaRPr lang="en-GB" noProof="0" dirty="0"/>
          </a:p>
        </p:txBody>
      </p:sp>
      <p:sp>
        <p:nvSpPr>
          <p:cNvPr id="3" name="Text Placeholder 2"/>
          <p:cNvSpPr>
            <a:spLocks noGrp="1"/>
          </p:cNvSpPr>
          <p:nvPr>
            <p:ph type="body" idx="1"/>
          </p:nvPr>
        </p:nvSpPr>
        <p:spPr/>
        <p:txBody>
          <a:bodyPr/>
          <a:lstStyle/>
          <a:p>
            <a:pPr marL="203200" indent="0">
              <a:buNone/>
            </a:pPr>
            <a:endParaRPr lang="en-GB" sz="5400" b="1" noProof="0" smtClean="0"/>
          </a:p>
          <a:p>
            <a:pPr marL="203200" indent="0">
              <a:buNone/>
            </a:pPr>
            <a:r>
              <a:rPr lang="en-GB" sz="5400" b="1" noProof="0" smtClean="0"/>
              <a:t>tinyurl.com/contract29</a:t>
            </a:r>
            <a:endParaRPr lang="en-GB" sz="5400" noProof="0" dirty="0"/>
          </a:p>
        </p:txBody>
      </p:sp>
    </p:spTree>
    <p:extLst>
      <p:ext uri="{BB962C8B-B14F-4D97-AF65-F5344CB8AC3E}">
        <p14:creationId xmlns:p14="http://schemas.microsoft.com/office/powerpoint/2010/main" val="6563331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smtClean="0"/>
              <a:t>How successful were the </a:t>
            </a:r>
            <a:br>
              <a:rPr lang="en-GB" noProof="0" smtClean="0"/>
            </a:br>
            <a:r>
              <a:rPr lang="en-GB" noProof="0" smtClean="0"/>
              <a:t>IT-projects we studied?</a:t>
            </a:r>
            <a:endParaRPr lang="en-GB" noProof="0" dirty="0"/>
          </a:p>
        </p:txBody>
      </p:sp>
    </p:spTree>
    <p:extLst>
      <p:ext uri="{BB962C8B-B14F-4D97-AF65-F5344CB8AC3E}">
        <p14:creationId xmlns:p14="http://schemas.microsoft.com/office/powerpoint/2010/main" val="25510834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182563" y="304800"/>
            <a:ext cx="8645525" cy="603250"/>
          </a:xfrm>
        </p:spPr>
        <p:txBody>
          <a:bodyPr/>
          <a:lstStyle/>
          <a:p>
            <a:r>
              <a:rPr lang="en-GB" sz="3600" noProof="0" smtClean="0">
                <a:latin typeface="Helvetica" charset="0"/>
              </a:rPr>
              <a:t>It all depends on the definition of success</a:t>
            </a:r>
            <a:endParaRPr lang="en-GB" sz="3600" noProof="0" dirty="0">
              <a:latin typeface="Helvetica" charset="0"/>
            </a:endParaRPr>
          </a:p>
        </p:txBody>
      </p:sp>
      <p:sp>
        <p:nvSpPr>
          <p:cNvPr id="11266" name="Content Placeholder 2"/>
          <p:cNvSpPr>
            <a:spLocks noGrp="1"/>
          </p:cNvSpPr>
          <p:nvPr>
            <p:ph idx="1"/>
          </p:nvPr>
        </p:nvSpPr>
        <p:spPr/>
        <p:txBody>
          <a:bodyPr/>
          <a:lstStyle/>
          <a:p>
            <a:pPr marL="0" indent="0">
              <a:buFontTx/>
              <a:buNone/>
            </a:pPr>
            <a:endParaRPr lang="en-GB" noProof="0" smtClean="0">
              <a:latin typeface="Arial" charset="0"/>
            </a:endParaRPr>
          </a:p>
          <a:p>
            <a:pPr marL="0" indent="0"/>
            <a:endParaRPr lang="en-GB" noProof="0" smtClean="0">
              <a:latin typeface="Arial" charset="0"/>
            </a:endParaRPr>
          </a:p>
          <a:p>
            <a:pPr marL="0" indent="0"/>
            <a:endParaRPr lang="en-GB" noProof="0" smtClean="0">
              <a:latin typeface="Arial" charset="0"/>
            </a:endParaRPr>
          </a:p>
          <a:p>
            <a:pPr marL="0" indent="0"/>
            <a:endParaRPr lang="en-GB" noProof="0" smtClean="0">
              <a:latin typeface="Arial" charset="0"/>
            </a:endParaRPr>
          </a:p>
          <a:p>
            <a:pPr marL="0" indent="0"/>
            <a:endParaRPr lang="en-GB" noProof="0" smtClean="0">
              <a:latin typeface="Arial" charset="0"/>
            </a:endParaRPr>
          </a:p>
          <a:p>
            <a:pPr marL="0" indent="0"/>
            <a:endParaRPr lang="en-GB" noProof="0" smtClean="0">
              <a:latin typeface="Arial" charset="0"/>
            </a:endParaRPr>
          </a:p>
          <a:p>
            <a:pPr marL="0" indent="0"/>
            <a:endParaRPr lang="en-GB" noProof="0" smtClean="0">
              <a:latin typeface="Arial" charset="0"/>
            </a:endParaRPr>
          </a:p>
          <a:p>
            <a:pPr marL="0" indent="0">
              <a:buFontTx/>
              <a:buNone/>
            </a:pPr>
            <a:endParaRPr lang="en-GB" noProof="0">
              <a:latin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l="-629" t="16245" r="2"/>
          <a:stretch>
            <a:fillRect/>
          </a:stretch>
        </p:blipFill>
        <p:spPr bwMode="auto">
          <a:xfrm>
            <a:off x="4184650" y="1062038"/>
            <a:ext cx="495935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15913" y="4221163"/>
            <a:ext cx="864393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20000"/>
              </a:spcBef>
              <a:defRPr/>
            </a:pPr>
            <a:r>
              <a:rPr lang="en-US" sz="2000" b="1" dirty="0" smtClean="0">
                <a:solidFill>
                  <a:srgbClr val="000000"/>
                </a:solidFill>
                <a:latin typeface="Helvetica" charset="0"/>
              </a:rPr>
              <a:t>Success is context dependent and often a prioritized combination of:</a:t>
            </a:r>
          </a:p>
          <a:p>
            <a:pPr marL="342900" indent="-342900" eaLnBrk="1" hangingPunct="1">
              <a:spcBef>
                <a:spcPct val="20000"/>
              </a:spcBef>
              <a:buFont typeface="Arial"/>
              <a:buChar char="•"/>
              <a:defRPr/>
            </a:pPr>
            <a:r>
              <a:rPr lang="en-US" sz="2000" dirty="0" smtClean="0">
                <a:solidFill>
                  <a:srgbClr val="000000"/>
                </a:solidFill>
                <a:latin typeface="Helvetica" charset="0"/>
              </a:rPr>
              <a:t>Client benefits (goal achievement, profit, ROI)</a:t>
            </a:r>
          </a:p>
          <a:p>
            <a:pPr marL="342900" indent="-342900" eaLnBrk="1" hangingPunct="1">
              <a:spcBef>
                <a:spcPct val="20000"/>
              </a:spcBef>
              <a:buFont typeface="Arial"/>
              <a:buChar char="•"/>
              <a:defRPr/>
            </a:pPr>
            <a:r>
              <a:rPr lang="en-US" sz="2000" dirty="0" smtClean="0">
                <a:solidFill>
                  <a:srgbClr val="000000"/>
                </a:solidFill>
                <a:latin typeface="Helvetica" charset="0"/>
              </a:rPr>
              <a:t>Functionality delivered</a:t>
            </a:r>
          </a:p>
          <a:p>
            <a:pPr marL="342900" indent="-342900">
              <a:spcBef>
                <a:spcPct val="20000"/>
              </a:spcBef>
              <a:buFont typeface="Arial"/>
              <a:buChar char="•"/>
              <a:defRPr/>
            </a:pPr>
            <a:r>
              <a:rPr lang="en-US" sz="2000" dirty="0" smtClean="0">
                <a:solidFill>
                  <a:srgbClr val="000000"/>
                </a:solidFill>
                <a:latin typeface="Helvetica" charset="0"/>
              </a:rPr>
              <a:t>Technical quality of the system</a:t>
            </a:r>
          </a:p>
          <a:p>
            <a:pPr marL="342900" indent="-342900">
              <a:spcBef>
                <a:spcPct val="20000"/>
              </a:spcBef>
              <a:buFont typeface="Arial"/>
              <a:buChar char="•"/>
              <a:defRPr/>
            </a:pPr>
            <a:r>
              <a:rPr lang="en-US" sz="2000" dirty="0" smtClean="0">
                <a:solidFill>
                  <a:srgbClr val="000000"/>
                </a:solidFill>
                <a:latin typeface="Helvetica" charset="0"/>
              </a:rPr>
              <a:t>Cost control</a:t>
            </a:r>
          </a:p>
          <a:p>
            <a:pPr marL="342900" indent="-342900">
              <a:spcBef>
                <a:spcPct val="20000"/>
              </a:spcBef>
              <a:buFont typeface="Arial"/>
              <a:buChar char="•"/>
              <a:defRPr/>
            </a:pPr>
            <a:r>
              <a:rPr lang="en-US" sz="2000" dirty="0" smtClean="0">
                <a:solidFill>
                  <a:srgbClr val="000000"/>
                </a:solidFill>
                <a:latin typeface="Helvetica" charset="0"/>
              </a:rPr>
              <a:t>Time control</a:t>
            </a:r>
          </a:p>
          <a:p>
            <a:pPr marL="342900" indent="-342900">
              <a:spcBef>
                <a:spcPct val="20000"/>
              </a:spcBef>
              <a:buFont typeface="Arial"/>
              <a:buChar char="•"/>
              <a:defRPr/>
            </a:pPr>
            <a:r>
              <a:rPr lang="en-US" sz="2000" dirty="0" err="1" smtClean="0">
                <a:solidFill>
                  <a:srgbClr val="000000"/>
                </a:solidFill>
                <a:latin typeface="Helvetica" charset="0"/>
              </a:rPr>
              <a:t>Efficicency</a:t>
            </a:r>
            <a:r>
              <a:rPr lang="en-US" sz="2000" dirty="0" smtClean="0">
                <a:solidFill>
                  <a:srgbClr val="000000"/>
                </a:solidFill>
                <a:latin typeface="Helvetica" charset="0"/>
              </a:rPr>
              <a:t>/productivity of the project</a:t>
            </a:r>
          </a:p>
        </p:txBody>
      </p:sp>
      <p:pic>
        <p:nvPicPr>
          <p:cNvPr id="11269" name="Picture 3"/>
          <p:cNvPicPr>
            <a:picLocks noChangeAspect="1"/>
          </p:cNvPicPr>
          <p:nvPr/>
        </p:nvPicPr>
        <p:blipFill>
          <a:blip r:embed="rId3">
            <a:extLst>
              <a:ext uri="{28A0092B-C50C-407E-A947-70E740481C1C}">
                <a14:useLocalDpi xmlns:a14="http://schemas.microsoft.com/office/drawing/2010/main" val="0"/>
              </a:ext>
            </a:extLst>
          </a:blip>
          <a:srcRect r="693" b="8472"/>
          <a:stretch>
            <a:fillRect/>
          </a:stretch>
        </p:blipFill>
        <p:spPr bwMode="auto">
          <a:xfrm>
            <a:off x="182563" y="1274763"/>
            <a:ext cx="396240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ight Arrow 1"/>
          <p:cNvSpPr>
            <a:spLocks noChangeArrowheads="1"/>
          </p:cNvSpPr>
          <p:nvPr/>
        </p:nvSpPr>
        <p:spPr bwMode="auto">
          <a:xfrm>
            <a:off x="3708400" y="2205038"/>
            <a:ext cx="1008063" cy="503237"/>
          </a:xfrm>
          <a:prstGeom prst="rightArrow">
            <a:avLst>
              <a:gd name="adj1" fmla="val 50000"/>
              <a:gd name="adj2" fmla="val 50079"/>
            </a:avLst>
          </a:prstGeom>
          <a:solidFill>
            <a:schemeClr val="accent1"/>
          </a:solidFill>
          <a:ln w="9525">
            <a:solidFill>
              <a:schemeClr val="tx1"/>
            </a:solidFill>
            <a:miter lim="800000"/>
            <a:headEnd/>
            <a:tailEnd/>
          </a:ln>
        </p:spPr>
        <p:txBody>
          <a:bodyPr/>
          <a:lstStyle/>
          <a:p>
            <a:pPr eaLnBrk="1" hangingPunct="1">
              <a:spcBef>
                <a:spcPct val="20000"/>
              </a:spcBef>
              <a:buFontTx/>
              <a:buChar char="•"/>
            </a:pPr>
            <a:endParaRPr lang="nb-NO"/>
          </a:p>
        </p:txBody>
      </p:sp>
    </p:spTree>
    <p:extLst>
      <p:ext uri="{BB962C8B-B14F-4D97-AF65-F5344CB8AC3E}">
        <p14:creationId xmlns:p14="http://schemas.microsoft.com/office/powerpoint/2010/main" val="1362253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2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83307" y="274637"/>
            <a:ext cx="8798664" cy="458629"/>
          </a:xfrm>
          <a:prstGeom prst="rect">
            <a:avLst/>
          </a:prstGeom>
        </p:spPr>
        <p:txBody>
          <a:bodyPr lIns="91425" tIns="91425" rIns="91425" bIns="91425" anchor="ctr" anchorCtr="0">
            <a:noAutofit/>
          </a:bodyPr>
          <a:lstStyle/>
          <a:p>
            <a:pPr lvl="0" rtl="0">
              <a:spcBef>
                <a:spcPts val="0"/>
              </a:spcBef>
              <a:buNone/>
            </a:pPr>
            <a:r>
              <a:rPr lang="en-GB" sz="3200" smtClean="0">
                <a:solidFill>
                  <a:schemeClr val="dk1"/>
                </a:solidFill>
              </a:rPr>
              <a:t>Most IT projects are ok </a:t>
            </a:r>
            <a:br>
              <a:rPr lang="en-GB" sz="3200" smtClean="0">
                <a:solidFill>
                  <a:schemeClr val="dk1"/>
                </a:solidFill>
              </a:rPr>
            </a:br>
            <a:r>
              <a:rPr lang="en-GB" sz="3200" smtClean="0">
                <a:solidFill>
                  <a:schemeClr val="dk1"/>
                </a:solidFill>
              </a:rPr>
              <a:t>(at least among those we studied)</a:t>
            </a:r>
            <a:endParaRPr lang="en-GB" sz="3200" noProof="0" dirty="0">
              <a:solidFill>
                <a:schemeClr val="dk1"/>
              </a:solidFill>
            </a:endParaRPr>
          </a:p>
        </p:txBody>
      </p:sp>
      <p:sp>
        <p:nvSpPr>
          <p:cNvPr id="164" name="Shape 164"/>
          <p:cNvSpPr txBox="1">
            <a:spLocks noGrp="1"/>
          </p:cNvSpPr>
          <p:nvPr>
            <p:ph type="body" idx="1"/>
          </p:nvPr>
        </p:nvSpPr>
        <p:spPr>
          <a:xfrm>
            <a:off x="457200" y="1030243"/>
            <a:ext cx="8291400" cy="5509861"/>
          </a:xfrm>
          <a:prstGeom prst="rect">
            <a:avLst/>
          </a:prstGeom>
        </p:spPr>
        <p:txBody>
          <a:bodyPr lIns="91425" tIns="91425" rIns="91425" bIns="91425" anchor="t" anchorCtr="0">
            <a:noAutofit/>
          </a:bodyPr>
          <a:lstStyle/>
          <a:p>
            <a:pPr>
              <a:spcBef>
                <a:spcPts val="0"/>
              </a:spcBef>
            </a:pPr>
            <a:r>
              <a:rPr lang="en-GB" sz="1900" b="1" noProof="0" smtClean="0"/>
              <a:t> The questionnaire-based surveys:</a:t>
            </a:r>
          </a:p>
          <a:p>
            <a:pPr lvl="1">
              <a:spcBef>
                <a:spcPts val="0"/>
              </a:spcBef>
            </a:pPr>
            <a:r>
              <a:rPr lang="en-GB" sz="1900" noProof="0" smtClean="0"/>
              <a:t> Slightly more than 50% of the project were (self-)evaluated as “acceptable” or better on the criteria: benefits, functionality, quality, cost, time and productivity</a:t>
            </a:r>
          </a:p>
          <a:p>
            <a:pPr lvl="1">
              <a:spcBef>
                <a:spcPts val="0"/>
              </a:spcBef>
            </a:pPr>
            <a:r>
              <a:rPr lang="en-GB" sz="1900" noProof="0" smtClean="0"/>
              <a:t> No big difference </a:t>
            </a:r>
            <a:r>
              <a:rPr lang="en-GB" sz="1900" smtClean="0"/>
              <a:t>dependent on whether the client was public or private</a:t>
            </a:r>
          </a:p>
          <a:p>
            <a:pPr lvl="2">
              <a:spcBef>
                <a:spcPts val="0"/>
              </a:spcBef>
            </a:pPr>
            <a:r>
              <a:rPr lang="en-GB" sz="1900" noProof="0" smtClean="0"/>
              <a:t> This as opposed to a study we did in 2004, where the project with public client did much worse</a:t>
            </a:r>
            <a:endParaRPr lang="en-GB" sz="1900" b="1" noProof="0" smtClean="0"/>
          </a:p>
          <a:p>
            <a:pPr>
              <a:spcBef>
                <a:spcPts val="0"/>
              </a:spcBef>
            </a:pPr>
            <a:r>
              <a:rPr lang="en-GB" sz="1900" b="1" noProof="0" smtClean="0"/>
              <a:t> The interview-based study:</a:t>
            </a:r>
          </a:p>
          <a:p>
            <a:pPr lvl="1">
              <a:spcBef>
                <a:spcPts val="0"/>
              </a:spcBef>
            </a:pPr>
            <a:r>
              <a:rPr lang="en-GB" sz="1900" noProof="0" smtClean="0"/>
              <a:t> About 70% of the projects delivered </a:t>
            </a:r>
            <a:r>
              <a:rPr lang="en-GB" sz="1900" smtClean="0"/>
              <a:t>the expected benefits and had no major problems on the other success dimensions</a:t>
            </a:r>
            <a:endParaRPr lang="en-GB" sz="1900" noProof="0" smtClean="0"/>
          </a:p>
          <a:p>
            <a:pPr lvl="1">
              <a:spcBef>
                <a:spcPts val="0"/>
              </a:spcBef>
            </a:pPr>
            <a:r>
              <a:rPr lang="en-GB" sz="1900" noProof="0" smtClean="0"/>
              <a:t> About 30% had major problems on at least one of the success dimensions.</a:t>
            </a:r>
          </a:p>
          <a:p>
            <a:pPr>
              <a:spcBef>
                <a:spcPts val="0"/>
              </a:spcBef>
            </a:pPr>
            <a:r>
              <a:rPr lang="en-GB" sz="1900" noProof="0" smtClean="0"/>
              <a:t> </a:t>
            </a:r>
            <a:r>
              <a:rPr lang="en-GB" sz="1900" b="1" smtClean="0"/>
              <a:t>Analysis of outsourcing data:</a:t>
            </a:r>
            <a:r>
              <a:rPr lang="en-GB" sz="1900" noProof="0" smtClean="0"/>
              <a:t> </a:t>
            </a:r>
          </a:p>
          <a:p>
            <a:pPr lvl="1">
              <a:spcBef>
                <a:spcPts val="0"/>
              </a:spcBef>
            </a:pPr>
            <a:r>
              <a:rPr lang="en-GB" sz="1900" noProof="0" smtClean="0"/>
              <a:t> 14% of the projects failed, meaning that they </a:t>
            </a:r>
            <a:r>
              <a:rPr lang="en-GB" sz="1900" smtClean="0"/>
              <a:t>were either cancelled or the client evaluated the provider deliveries as “poor” or worse.</a:t>
            </a:r>
          </a:p>
          <a:p>
            <a:pPr lvl="2">
              <a:spcBef>
                <a:spcPts val="0"/>
              </a:spcBef>
            </a:pPr>
            <a:r>
              <a:rPr lang="en-GB" sz="1900" smtClean="0"/>
              <a:t>  The failure rates, applying this definition, of the questionnaire and interview-based studies were about 5-10%.</a:t>
            </a:r>
            <a:endParaRPr lang="en-GB" sz="19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GB" sz="4000" b="1" smtClean="0"/>
              <a:t>How does </a:t>
            </a:r>
            <a:r>
              <a:rPr lang="en-GB" sz="4000" b="1" noProof="0" smtClean="0"/>
              <a:t>the contract type affect IT project success</a:t>
            </a:r>
            <a:r>
              <a:rPr lang="en-GB" sz="4000" b="1" i="0" u="none" strike="noStrike" cap="none" noProof="0" smtClean="0">
                <a:solidFill>
                  <a:schemeClr val="dk2"/>
                </a:solidFill>
                <a:latin typeface="Arial"/>
                <a:ea typeface="Arial"/>
                <a:cs typeface="Arial"/>
                <a:sym typeface="Arial"/>
              </a:rPr>
              <a:t>? </a:t>
            </a:r>
            <a:endParaRPr lang="en-GB" sz="4000" b="1" i="0" u="none" strike="noStrike" cap="none" noProof="0" dirty="0">
              <a:solidFill>
                <a:schemeClr val="dk2"/>
              </a:solidFill>
              <a:latin typeface="Arial"/>
              <a:ea typeface="Arial"/>
              <a:cs typeface="Arial"/>
              <a:sym typeface="Arial"/>
            </a:endParaRPr>
          </a:p>
        </p:txBody>
      </p:sp>
      <p:sp>
        <p:nvSpPr>
          <p:cNvPr id="245" name="Shape 245"/>
          <p:cNvSpPr txBox="1">
            <a:spLocks noGrp="1"/>
          </p:cNvSpPr>
          <p:nvPr>
            <p:ph type="subTitle" idx="1"/>
          </p:nvPr>
        </p:nvSpPr>
        <p:spPr>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chemeClr val="dk1"/>
              </a:buClr>
              <a:buSzPct val="25000"/>
              <a:buFont typeface="Arial"/>
              <a:buNone/>
            </a:pPr>
            <a:endParaRPr lang="en-GB" sz="2000" b="0" i="0" u="none" strike="noStrike" cap="none" noProof="0" smtClean="0">
              <a:solidFill>
                <a:schemeClr val="dk1"/>
              </a:solidFill>
              <a:latin typeface="Arial"/>
              <a:ea typeface="Arial"/>
              <a:cs typeface="Arial"/>
              <a:sym typeface="Arial"/>
            </a:endParaRPr>
          </a:p>
          <a:p>
            <a:pPr marL="0" marR="0" lvl="0" indent="0" algn="l" rtl="0">
              <a:spcBef>
                <a:spcPts val="400"/>
              </a:spcBef>
              <a:spcAft>
                <a:spcPts val="0"/>
              </a:spcAft>
              <a:buClr>
                <a:schemeClr val="dk1"/>
              </a:buClr>
              <a:buSzPct val="25000"/>
              <a:buFont typeface="Arial"/>
              <a:buNone/>
            </a:pPr>
            <a:endParaRPr lang="en-GB" sz="2000" b="0" i="0" u="none" strike="noStrike" cap="none" noProof="0">
              <a:solidFill>
                <a:schemeClr val="dk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Results from the first, questionnaire-based, study</a:t>
            </a:r>
            <a:endParaRPr lang="en-GB" dirty="0"/>
          </a:p>
        </p:txBody>
      </p:sp>
      <p:sp>
        <p:nvSpPr>
          <p:cNvPr id="3" name="Subtitle 2"/>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38400889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4463</TotalTime>
  <Words>2060</Words>
  <Application>Microsoft Macintosh PowerPoint</Application>
  <PresentationFormat>On-screen Show (4:3)</PresentationFormat>
  <Paragraphs>175</Paragraphs>
  <Slides>26</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Custom Design</vt:lpstr>
      <vt:lpstr>Document</vt:lpstr>
      <vt:lpstr>Successful IT-projects: The role of the contract</vt:lpstr>
      <vt:lpstr>Presentation based on:</vt:lpstr>
      <vt:lpstr>The datasets</vt:lpstr>
      <vt:lpstr>A short survey (5 min)</vt:lpstr>
      <vt:lpstr>How successful were the  IT-projects we studied?</vt:lpstr>
      <vt:lpstr>It all depends on the definition of success</vt:lpstr>
      <vt:lpstr>Most IT projects are ok  (at least among those we studied)</vt:lpstr>
      <vt:lpstr>How does the contract type affect IT project success? </vt:lpstr>
      <vt:lpstr>Results from the first, questionnaire-based, study</vt:lpstr>
      <vt:lpstr> Large difference in success rate! (success = “very successful” or “successful”)</vt:lpstr>
      <vt:lpstr>Results from the outsourcing study</vt:lpstr>
      <vt:lpstr>Fixed price contract-based IT-projects did much worse than those with ”per hour” payment</vt:lpstr>
      <vt:lpstr>The in-depth, interview-based study (where we examined how the contract were actually used)</vt:lpstr>
      <vt:lpstr>Actual contract type and success rate</vt:lpstr>
      <vt:lpstr>Why did fixed price project perform so badly, especially regarding client benefits?</vt:lpstr>
      <vt:lpstr>Fixed price contracts are typically connected with a stronger focus on low price when selecting providers</vt:lpstr>
      <vt:lpstr>PowerPoint Presentation</vt:lpstr>
      <vt:lpstr>PowerPoint Presentation</vt:lpstr>
      <vt:lpstr>The in-depth, interview-based study: Adverse selection and fixed price behavior</vt:lpstr>
      <vt:lpstr>A questionnaire-based survey on projects with “target price”/risk sharing illustrated the effect of providers (risking) losing money</vt:lpstr>
      <vt:lpstr>Fixed price requires more administration Ahonen, Jarmo J., et al. "Reported project management effort, project size, and contract type." Journal of Systems and Software 109 (2015): 205-213.</vt:lpstr>
      <vt:lpstr>And fixed-price contracts do not even ensure a fixed price</vt:lpstr>
      <vt:lpstr>The contract type is a central part of the “success patterns” of IT-projects</vt:lpstr>
      <vt:lpstr>The successful hourly paid project</vt:lpstr>
      <vt:lpstr>Fixed price contracts may create problems because they</vt:lpstr>
      <vt:lpstr>No place for fixed price contracts?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 kjennetegner IT-prosjekter som lykkes?</dc:title>
  <cp:lastModifiedBy>magnej</cp:lastModifiedBy>
  <cp:revision>656</cp:revision>
  <dcterms:modified xsi:type="dcterms:W3CDTF">2016-11-03T09:38:43Z</dcterms:modified>
</cp:coreProperties>
</file>